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8" r:id="rId5"/>
    <p:sldId id="277" r:id="rId6"/>
    <p:sldId id="276" r:id="rId7"/>
    <p:sldId id="259" r:id="rId8"/>
    <p:sldId id="300" r:id="rId9"/>
    <p:sldId id="286" r:id="rId10"/>
    <p:sldId id="299" r:id="rId11"/>
    <p:sldId id="266" r:id="rId12"/>
    <p:sldId id="285" r:id="rId13"/>
    <p:sldId id="289" r:id="rId14"/>
    <p:sldId id="288" r:id="rId15"/>
    <p:sldId id="290" r:id="rId16"/>
    <p:sldId id="293" r:id="rId17"/>
    <p:sldId id="291" r:id="rId18"/>
    <p:sldId id="294" r:id="rId19"/>
    <p:sldId id="295" r:id="rId20"/>
    <p:sldId id="296" r:id="rId21"/>
    <p:sldId id="287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4742" autoAdjust="0"/>
  </p:normalViewPr>
  <p:slideViewPr>
    <p:cSldViewPr snapToGrid="0">
      <p:cViewPr>
        <p:scale>
          <a:sx n="60" d="100"/>
          <a:sy n="60" d="100"/>
        </p:scale>
        <p:origin x="1550" y="-29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1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6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20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0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54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3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2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0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4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86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0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3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6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3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4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6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1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taly/about-us/contact#pressrom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nconsulting.com/articles/euinfluencer-the-premier-event-about-the-power-of-social-media-in-the-brussels-bubb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ec.europa.eu/information_society/newsroom/image/picture/2021-12/ewdefhixcaqj_-3_80840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RoHru2Swx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eaker.com/show/ue-che-podca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hyperlink" Target="https://emm.newsbrief.eu/NewsBrief/clusteredition/en/latest_it.html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dirty="0"/>
              <a:t>Comunicare la UE: </a:t>
            </a:r>
            <a:br>
              <a:rPr lang="it-IT" dirty="0"/>
            </a:br>
            <a:r>
              <a:rPr lang="it-IT" dirty="0"/>
              <a:t>una panoramica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08704" y="5253102"/>
            <a:ext cx="7027609" cy="1025777"/>
          </a:xfrm>
        </p:spPr>
        <p:txBody>
          <a:bodyPr/>
          <a:lstStyle/>
          <a:p>
            <a:r>
              <a:rPr lang="it-IT" i="0" dirty="0" smtClean="0"/>
              <a:t>Laura Ambrosino</a:t>
            </a:r>
            <a:br>
              <a:rPr lang="it-IT" i="0" dirty="0" smtClean="0"/>
            </a:br>
            <a:r>
              <a:rPr lang="it-IT" i="0" dirty="0" smtClean="0"/>
              <a:t>Rappresentanza a Milano della Commissione europea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Rapporti con i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4380101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Come </a:t>
            </a:r>
            <a:r>
              <a:rPr lang="fr-BE" b="1" dirty="0" err="1" smtClean="0"/>
              <a:t>funziona</a:t>
            </a:r>
            <a:endParaRPr lang="fr-BE" b="1" dirty="0" smtClean="0"/>
          </a:p>
          <a:p>
            <a:r>
              <a:rPr lang="fr-BE" dirty="0"/>
              <a:t>Voce </a:t>
            </a:r>
            <a:r>
              <a:rPr lang="fr-BE" dirty="0" err="1"/>
              <a:t>ufficiale</a:t>
            </a:r>
            <a:r>
              <a:rPr lang="fr-BE" dirty="0"/>
              <a:t> </a:t>
            </a:r>
            <a:r>
              <a:rPr lang="fr-BE" dirty="0" err="1"/>
              <a:t>della</a:t>
            </a:r>
            <a:r>
              <a:rPr lang="fr-BE" dirty="0"/>
              <a:t> </a:t>
            </a:r>
            <a:r>
              <a:rPr lang="fr-BE" dirty="0" err="1"/>
              <a:t>Commissione</a:t>
            </a:r>
            <a:endParaRPr lang="fr-BE" dirty="0"/>
          </a:p>
          <a:p>
            <a:r>
              <a:rPr lang="fr-BE" dirty="0" err="1"/>
              <a:t>Servizio</a:t>
            </a:r>
            <a:r>
              <a:rPr lang="fr-BE" dirty="0"/>
              <a:t> di ‘</a:t>
            </a:r>
            <a:r>
              <a:rPr lang="fr-BE" dirty="0" err="1"/>
              <a:t>alert</a:t>
            </a:r>
            <a:r>
              <a:rPr lang="fr-BE" dirty="0"/>
              <a:t>’</a:t>
            </a:r>
          </a:p>
          <a:p>
            <a:r>
              <a:rPr lang="fr-BE" dirty="0" err="1"/>
              <a:t>Unici</a:t>
            </a:r>
            <a:r>
              <a:rPr lang="fr-BE" dirty="0"/>
              <a:t> </a:t>
            </a:r>
            <a:r>
              <a:rPr lang="fr-BE" dirty="0" err="1"/>
              <a:t>autorizzati</a:t>
            </a:r>
            <a:r>
              <a:rPr lang="fr-BE" dirty="0"/>
              <a:t> a </a:t>
            </a:r>
            <a:r>
              <a:rPr lang="fr-BE" dirty="0" err="1"/>
              <a:t>parlare</a:t>
            </a:r>
            <a:r>
              <a:rPr lang="fr-BE" dirty="0"/>
              <a:t> ‘on the record’</a:t>
            </a:r>
          </a:p>
          <a:p>
            <a:r>
              <a:rPr lang="fr-BE" dirty="0" err="1"/>
              <a:t>Obbligati</a:t>
            </a:r>
            <a:r>
              <a:rPr lang="fr-BE" dirty="0"/>
              <a:t> a </a:t>
            </a:r>
            <a:r>
              <a:rPr lang="fr-BE" dirty="0" err="1"/>
              <a:t>rispondere</a:t>
            </a:r>
            <a:endParaRPr lang="fr-BE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621789" y="1825624"/>
            <a:ext cx="2824998" cy="4380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b="1" dirty="0" smtClean="0"/>
              <a:t>Chi </a:t>
            </a:r>
            <a:r>
              <a:rPr lang="fr-BE" b="1" dirty="0" err="1" smtClean="0"/>
              <a:t>contattare</a:t>
            </a:r>
            <a:endParaRPr lang="fr-BE" b="1" dirty="0" smtClean="0"/>
          </a:p>
          <a:p>
            <a:r>
              <a:rPr lang="fr-BE" dirty="0"/>
              <a:t>Lista online</a:t>
            </a:r>
          </a:p>
          <a:p>
            <a:r>
              <a:rPr lang="fr-BE" dirty="0"/>
              <a:t>Roma/Milano</a:t>
            </a:r>
            <a:endParaRPr lang="en-GB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7871889" y="1825624"/>
            <a:ext cx="3161871" cy="4380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b="1" dirty="0" err="1" smtClean="0"/>
              <a:t>Conferenza</a:t>
            </a:r>
            <a:r>
              <a:rPr lang="fr-BE" b="1" dirty="0" smtClean="0"/>
              <a:t> </a:t>
            </a:r>
            <a:r>
              <a:rPr lang="fr-BE" b="1" dirty="0" err="1" smtClean="0"/>
              <a:t>stampa</a:t>
            </a:r>
            <a:r>
              <a:rPr lang="fr-BE" b="1" dirty="0" smtClean="0"/>
              <a:t> di </a:t>
            </a:r>
            <a:r>
              <a:rPr lang="fr-BE" b="1" dirty="0" err="1" smtClean="0"/>
              <a:t>mezzogiorno</a:t>
            </a:r>
            <a:endParaRPr lang="en-GB" b="1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 dirty="0" smtClean="0"/>
              <a:t>Il </a:t>
            </a:r>
            <a:r>
              <a:rPr lang="fr-BE" dirty="0" err="1" smtClean="0"/>
              <a:t>servizio</a:t>
            </a:r>
            <a:r>
              <a:rPr lang="fr-BE" dirty="0" smtClean="0"/>
              <a:t> dei </a:t>
            </a:r>
            <a:r>
              <a:rPr lang="fr-BE" dirty="0" err="1" smtClean="0"/>
              <a:t>portavoce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8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Roma</a:t>
            </a:r>
            <a:endParaRPr lang="en-GB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402250" y="1825625"/>
            <a:ext cx="5328000" cy="3906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/>
              <a:t>Milano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 dirty="0" smtClean="0"/>
              <a:t>Le </a:t>
            </a:r>
            <a:r>
              <a:rPr lang="fr-BE" dirty="0" err="1" smtClean="0"/>
              <a:t>rappresentanze</a:t>
            </a:r>
            <a:r>
              <a:rPr lang="fr-BE" dirty="0" smtClean="0"/>
              <a:t> in </a:t>
            </a:r>
            <a:r>
              <a:rPr lang="fr-BE" dirty="0" err="1" smtClean="0"/>
              <a:t>Italia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19205" y="19988765"/>
            <a:ext cx="7802880" cy="7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ec.europa.eu/italy/about-us/contact#pressroma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8" name="Picture 2" descr="Cosa facciamo | Il nostro ufficio | Parlamento Europeo Ufficio in It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2" y="2433037"/>
            <a:ext cx="4785566" cy="31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l cortile del Palazzo delle Stelline, sede dell'Ufficio del PE a Milan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14" y="2433511"/>
            <a:ext cx="4251537" cy="31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7056" y="2130425"/>
            <a:ext cx="4926841" cy="3769957"/>
          </a:xfrm>
        </p:spPr>
        <p:txBody>
          <a:bodyPr/>
          <a:lstStyle/>
          <a:p>
            <a:r>
              <a:rPr lang="fr-BE" dirty="0" err="1"/>
              <a:t>Corrispondenti</a:t>
            </a:r>
            <a:r>
              <a:rPr lang="fr-BE" dirty="0"/>
              <a:t> </a:t>
            </a:r>
            <a:r>
              <a:rPr lang="fr-BE" dirty="0" err="1"/>
              <a:t>esteri</a:t>
            </a:r>
            <a:endParaRPr lang="fr-BE" dirty="0"/>
          </a:p>
          <a:p>
            <a:r>
              <a:rPr lang="fr-BE" dirty="0"/>
              <a:t>Lista dei </a:t>
            </a:r>
            <a:r>
              <a:rPr lang="fr-BE" dirty="0" err="1"/>
              <a:t>giornalisti</a:t>
            </a:r>
            <a:r>
              <a:rPr lang="fr-BE" dirty="0"/>
              <a:t> </a:t>
            </a:r>
            <a:r>
              <a:rPr lang="fr-BE" dirty="0" err="1"/>
              <a:t>italiani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1126484"/>
          </a:xfrm>
        </p:spPr>
        <p:txBody>
          <a:bodyPr>
            <a:noAutofit/>
          </a:bodyPr>
          <a:lstStyle/>
          <a:p>
            <a:r>
              <a:rPr lang="fr-BE" dirty="0"/>
              <a:t>I </a:t>
            </a:r>
            <a:r>
              <a:rPr lang="fr-BE" dirty="0" err="1"/>
              <a:t>giornalisti</a:t>
            </a:r>
            <a:r>
              <a:rPr lang="fr-BE" dirty="0"/>
              <a:t> a Bruxelles</a:t>
            </a:r>
            <a:endParaRPr lang="en-GB" dirty="0"/>
          </a:p>
        </p:txBody>
      </p:sp>
      <p:pic>
        <p:nvPicPr>
          <p:cNvPr id="5" name="Picture 2" descr="Press freedom conditions worsen in Europe: report – POLITIC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r="26917"/>
          <a:stretch>
            <a:fillRect/>
          </a:stretch>
        </p:blipFill>
        <p:spPr bwMode="auto">
          <a:xfrm>
            <a:off x="0" y="0"/>
            <a:ext cx="6048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 dirty="0" err="1" smtClean="0"/>
              <a:t>Opportunità</a:t>
            </a:r>
            <a:r>
              <a:rPr lang="fr-BE" dirty="0" smtClean="0"/>
              <a:t> per media </a:t>
            </a:r>
            <a:r>
              <a:rPr lang="fr-BE" dirty="0" err="1" smtClean="0"/>
              <a:t>locali</a:t>
            </a:r>
            <a:r>
              <a:rPr lang="fr-BE" dirty="0" smtClean="0"/>
              <a:t> </a:t>
            </a:r>
            <a:r>
              <a:rPr lang="fr-BE" dirty="0"/>
              <a:t>e</a:t>
            </a:r>
            <a:r>
              <a:rPr lang="fr-BE" dirty="0" smtClean="0"/>
              <a:t> </a:t>
            </a:r>
            <a:r>
              <a:rPr lang="fr-BE" dirty="0" err="1" smtClean="0"/>
              <a:t>nazionali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0722" y="1902941"/>
            <a:ext cx="92977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Visite media a </a:t>
            </a:r>
            <a:r>
              <a:rPr lang="fr-BE" sz="2400" dirty="0" smtClean="0"/>
              <a:t>Bruxelles</a:t>
            </a:r>
            <a:endParaRPr lang="fr-B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Programmi</a:t>
            </a:r>
            <a:r>
              <a:rPr lang="fr-BE" sz="2400" dirty="0"/>
              <a:t> media per </a:t>
            </a:r>
            <a:r>
              <a:rPr lang="fr-BE" sz="2400" dirty="0" err="1"/>
              <a:t>specifici</a:t>
            </a:r>
            <a:r>
              <a:rPr lang="fr-BE" sz="2400" dirty="0"/>
              <a:t> </a:t>
            </a:r>
            <a:r>
              <a:rPr lang="fr-BE" sz="2400" dirty="0" err="1"/>
              <a:t>eventi</a:t>
            </a:r>
            <a:r>
              <a:rPr lang="fr-BE" sz="2400" dirty="0"/>
              <a:t> e </a:t>
            </a:r>
            <a:r>
              <a:rPr lang="fr-BE" sz="2400" dirty="0" err="1" smtClean="0"/>
              <a:t>progetti</a:t>
            </a:r>
            <a:endParaRPr lang="fr-B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Bandi</a:t>
            </a:r>
            <a:r>
              <a:rPr lang="fr-BE" sz="2400" dirty="0"/>
              <a:t> per </a:t>
            </a:r>
            <a:r>
              <a:rPr lang="fr-BE" sz="2400" dirty="0" smtClean="0"/>
              <a:t>media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544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/>
          <a:lstStyle/>
          <a:p>
            <a:r>
              <a:rPr lang="fr-BE" dirty="0" smtClean="0"/>
              <a:t>La </a:t>
            </a:r>
            <a:r>
              <a:rPr lang="fr-BE" dirty="0" err="1" smtClean="0"/>
              <a:t>twittosfera</a:t>
            </a:r>
            <a:r>
              <a:rPr lang="fr-BE" dirty="0" smtClean="0"/>
              <a:t> di Bruxelles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7056" y="2130425"/>
            <a:ext cx="4926841" cy="3769957"/>
          </a:xfrm>
        </p:spPr>
        <p:txBody>
          <a:bodyPr/>
          <a:lstStyle/>
          <a:p>
            <a:r>
              <a:rPr lang="fr-BE" dirty="0" err="1"/>
              <a:t>EUInfluencers</a:t>
            </a:r>
            <a:r>
              <a:rPr lang="fr-BE" dirty="0"/>
              <a:t> </a:t>
            </a:r>
          </a:p>
          <a:p>
            <a:r>
              <a:rPr lang="fr-BE" dirty="0"/>
              <a:t>#</a:t>
            </a:r>
            <a:r>
              <a:rPr lang="fr-BE" dirty="0" err="1"/>
              <a:t>EUCO</a:t>
            </a:r>
            <a:endParaRPr lang="fr-BE" dirty="0"/>
          </a:p>
          <a:p>
            <a:r>
              <a:rPr lang="fr-BE" dirty="0" err="1"/>
              <a:t>Commissari</a:t>
            </a:r>
            <a:r>
              <a:rPr lang="fr-BE" dirty="0"/>
              <a:t> su Twitter</a:t>
            </a:r>
          </a:p>
          <a:p>
            <a:r>
              <a:rPr lang="fr-BE" dirty="0"/>
              <a:t>Giornalisti </a:t>
            </a:r>
            <a:r>
              <a:rPr lang="fr-BE" dirty="0" err="1"/>
              <a:t>italiani</a:t>
            </a:r>
            <a:r>
              <a:rPr lang="fr-BE" dirty="0"/>
              <a:t>: </a:t>
            </a:r>
            <a:r>
              <a:rPr lang="en-GB" dirty="0"/>
              <a:t>@</a:t>
            </a:r>
            <a:r>
              <a:rPr lang="en-GB" dirty="0" err="1"/>
              <a:t>davcarretta</a:t>
            </a:r>
            <a:r>
              <a:rPr lang="en-GB" dirty="0"/>
              <a:t>, @</a:t>
            </a:r>
            <a:r>
              <a:rPr lang="en-GB" dirty="0" err="1" smtClean="0"/>
              <a:t>marcobreso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687572"/>
          </a:xfrm>
        </p:spPr>
        <p:txBody>
          <a:bodyPr>
            <a:noAutofit/>
          </a:bodyPr>
          <a:lstStyle/>
          <a:p>
            <a:r>
              <a:rPr lang="fr-BE" dirty="0"/>
              <a:t>La </a:t>
            </a:r>
            <a:r>
              <a:rPr lang="fr-BE" dirty="0" err="1"/>
              <a:t>bolla</a:t>
            </a:r>
            <a:r>
              <a:rPr lang="fr-BE" dirty="0"/>
              <a:t> Twitter</a:t>
            </a:r>
            <a:endParaRPr lang="en-GB" dirty="0"/>
          </a:p>
        </p:txBody>
      </p:sp>
      <p:pic>
        <p:nvPicPr>
          <p:cNvPr id="6" name="Picture Placeholder 5">
            <a:hlinkClick r:id="rId3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275" r="4275"/>
          <a:stretch>
            <a:fillRect/>
          </a:stretch>
        </p:blipFill>
        <p:spPr>
          <a:xfrm>
            <a:off x="0" y="0"/>
            <a:ext cx="60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/>
          <a:lstStyle/>
          <a:p>
            <a:r>
              <a:rPr lang="fr-BE" dirty="0" err="1" smtClean="0"/>
              <a:t>Comunicazione</a:t>
            </a:r>
            <a:r>
              <a:rPr lang="fr-BE" dirty="0" smtClean="0"/>
              <a:t> ai </a:t>
            </a:r>
            <a:r>
              <a:rPr lang="fr-BE" dirty="0" err="1" smtClean="0"/>
              <a:t>cittadini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4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 dirty="0" smtClean="0"/>
              <a:t>Campagne </a:t>
            </a:r>
            <a:r>
              <a:rPr lang="fr-BE" dirty="0" err="1" smtClean="0"/>
              <a:t>paneuropee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25" y="1427436"/>
            <a:ext cx="6695665" cy="2223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45" y="3768946"/>
            <a:ext cx="2774698" cy="2786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520" y="1668162"/>
            <a:ext cx="1400781" cy="1742267"/>
          </a:xfrm>
          <a:prstGeom prst="rect">
            <a:avLst/>
          </a:prstGeom>
        </p:spPr>
      </p:pic>
      <p:pic>
        <p:nvPicPr>
          <p:cNvPr id="8" name="Picture 2" descr="investEU |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5" y="1668162"/>
            <a:ext cx="1592421" cy="1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Uprotec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05" y="3813373"/>
            <a:ext cx="2141996" cy="16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ailing64590" descr="http://ec.europa.eu/information_society/newsroom/image/picture/2021-12/ewdefhixcaqj_-3_80840.jp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7" y="3741381"/>
            <a:ext cx="3996000" cy="22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Campagne tematiche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00" y="1811258"/>
            <a:ext cx="7020000" cy="39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6817056" y="2193925"/>
            <a:ext cx="4926841" cy="3769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La </a:t>
            </a:r>
            <a:r>
              <a:rPr lang="fr-BE" dirty="0" err="1" smtClean="0"/>
              <a:t>comuncazione</a:t>
            </a:r>
            <a:r>
              <a:rPr lang="fr-BE" dirty="0" smtClean="0"/>
              <a:t> </a:t>
            </a:r>
            <a:r>
              <a:rPr lang="fr-BE" dirty="0" err="1" smtClean="0"/>
              <a:t>della</a:t>
            </a:r>
            <a:r>
              <a:rPr lang="fr-BE" dirty="0" smtClean="0"/>
              <a:t> </a:t>
            </a:r>
            <a:r>
              <a:rPr lang="fr-BE" dirty="0" err="1" smtClean="0"/>
              <a:t>Commissione</a:t>
            </a:r>
            <a:r>
              <a:rPr lang="fr-BE" dirty="0" smtClean="0"/>
              <a:t> </a:t>
            </a:r>
            <a:r>
              <a:rPr lang="fr-BE" dirty="0" err="1" smtClean="0"/>
              <a:t>europea</a:t>
            </a:r>
            <a:endParaRPr lang="fr-BE" dirty="0" smtClean="0"/>
          </a:p>
          <a:p>
            <a:r>
              <a:rPr lang="fr-BE" dirty="0" smtClean="0"/>
              <a:t>Rapporti con i media</a:t>
            </a:r>
          </a:p>
          <a:p>
            <a:r>
              <a:rPr lang="fr-BE" dirty="0" smtClean="0"/>
              <a:t>La </a:t>
            </a:r>
            <a:r>
              <a:rPr lang="fr-BE" dirty="0" err="1" smtClean="0"/>
              <a:t>Twittosfera</a:t>
            </a:r>
            <a:r>
              <a:rPr lang="fr-BE" dirty="0" smtClean="0"/>
              <a:t> di Bruxelles</a:t>
            </a:r>
          </a:p>
          <a:p>
            <a:r>
              <a:rPr lang="fr-BE" dirty="0" err="1" smtClean="0"/>
              <a:t>Comunicazione</a:t>
            </a:r>
            <a:r>
              <a:rPr lang="fr-BE" dirty="0" smtClean="0"/>
              <a:t> ai </a:t>
            </a:r>
            <a:r>
              <a:rPr lang="fr-BE" dirty="0" err="1" smtClean="0"/>
              <a:t>cittadini</a:t>
            </a:r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17056" y="482860"/>
            <a:ext cx="4669266" cy="115544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Di </a:t>
            </a:r>
            <a:r>
              <a:rPr lang="fr-BE" dirty="0" err="1" smtClean="0"/>
              <a:t>che</a:t>
            </a:r>
            <a:r>
              <a:rPr lang="fr-BE" dirty="0" smtClean="0"/>
              <a:t> </a:t>
            </a:r>
            <a:r>
              <a:rPr lang="fr-BE" dirty="0" err="1" smtClean="0"/>
              <a:t>cosa</a:t>
            </a:r>
            <a:r>
              <a:rPr lang="fr-BE" dirty="0" smtClean="0"/>
              <a:t> </a:t>
            </a:r>
            <a:r>
              <a:rPr lang="fr-BE" dirty="0" err="1" smtClean="0"/>
              <a:t>parleremo</a:t>
            </a:r>
            <a:endParaRPr lang="en-GB" dirty="0"/>
          </a:p>
        </p:txBody>
      </p:sp>
      <p:pic>
        <p:nvPicPr>
          <p:cNvPr id="7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 b="12160"/>
          <a:stretch>
            <a:fillRect/>
          </a:stretch>
        </p:blipFill>
        <p:spPr>
          <a:xfrm>
            <a:off x="1" y="0"/>
            <a:ext cx="606475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L’ultima frontiera</a:t>
            </a:r>
            <a:endParaRPr lang="en-GB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0" y="1662058"/>
            <a:ext cx="4176000" cy="41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La </a:t>
            </a:r>
            <a:r>
              <a:rPr lang="fr-BE" dirty="0" err="1"/>
              <a:t>comunicazione</a:t>
            </a:r>
            <a:r>
              <a:rPr lang="fr-BE" dirty="0"/>
              <a:t> </a:t>
            </a:r>
            <a:r>
              <a:rPr lang="fr-BE" dirty="0" err="1" smtClean="0"/>
              <a:t>della</a:t>
            </a:r>
            <a:r>
              <a:rPr lang="fr-BE" dirty="0" smtClean="0"/>
              <a:t> </a:t>
            </a:r>
            <a:r>
              <a:rPr lang="fr-BE" dirty="0" err="1" smtClean="0"/>
              <a:t>Commissione</a:t>
            </a:r>
            <a:r>
              <a:rPr lang="fr-BE" dirty="0" smtClean="0"/>
              <a:t> </a:t>
            </a:r>
            <a:r>
              <a:rPr lang="fr-BE" dirty="0" err="1" smtClean="0"/>
              <a:t>europea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800" dirty="0" err="1"/>
              <a:t>Gli</a:t>
            </a:r>
            <a:r>
              <a:rPr lang="fr-BE" sz="3800" dirty="0"/>
              <a:t> </a:t>
            </a:r>
            <a:r>
              <a:rPr lang="fr-BE" sz="3800" dirty="0" err="1"/>
              <a:t>attori</a:t>
            </a:r>
            <a:r>
              <a:rPr lang="fr-BE" sz="3800" dirty="0"/>
              <a:t> </a:t>
            </a:r>
            <a:r>
              <a:rPr lang="fr-BE" sz="3800" dirty="0" err="1"/>
              <a:t>della</a:t>
            </a:r>
            <a:r>
              <a:rPr lang="fr-BE" sz="3800" dirty="0"/>
              <a:t> </a:t>
            </a:r>
            <a:r>
              <a:rPr lang="fr-BE" sz="3800" dirty="0" err="1"/>
              <a:t>comunicazione</a:t>
            </a:r>
            <a:r>
              <a:rPr lang="fr-BE" sz="3800" dirty="0"/>
              <a:t> alla </a:t>
            </a:r>
            <a:r>
              <a:rPr lang="fr-BE" sz="3800" dirty="0" err="1" smtClean="0"/>
              <a:t>Commissione</a:t>
            </a:r>
            <a:endParaRPr lang="en-GB" sz="3800" dirty="0"/>
          </a:p>
        </p:txBody>
      </p:sp>
      <p:sp>
        <p:nvSpPr>
          <p:cNvPr id="42" name="Text Placeholder 13"/>
          <p:cNvSpPr txBox="1">
            <a:spLocks/>
          </p:cNvSpPr>
          <p:nvPr/>
        </p:nvSpPr>
        <p:spPr>
          <a:xfrm>
            <a:off x="8935227" y="3968880"/>
            <a:ext cx="2520000" cy="1638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err="1" smtClean="0"/>
              <a:t>Rappresentanze</a:t>
            </a:r>
            <a:endParaRPr lang="en-GB" dirty="0"/>
          </a:p>
        </p:txBody>
      </p:sp>
      <p:sp>
        <p:nvSpPr>
          <p:cNvPr id="43" name="Text Placeholder 14"/>
          <p:cNvSpPr txBox="1">
            <a:spLocks/>
          </p:cNvSpPr>
          <p:nvPr/>
        </p:nvSpPr>
        <p:spPr>
          <a:xfrm>
            <a:off x="1033617" y="2159957"/>
            <a:ext cx="2520000" cy="1638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err="1"/>
              <a:t>Direzione</a:t>
            </a:r>
            <a:r>
              <a:rPr lang="fr-BE" dirty="0"/>
              <a:t> </a:t>
            </a:r>
            <a:r>
              <a:rPr lang="fr-BE" dirty="0" err="1"/>
              <a:t>Generale</a:t>
            </a:r>
            <a:r>
              <a:rPr lang="fr-BE" dirty="0"/>
              <a:t> </a:t>
            </a:r>
            <a:r>
              <a:rPr lang="fr-BE" dirty="0" err="1"/>
              <a:t>della</a:t>
            </a:r>
            <a:r>
              <a:rPr lang="fr-BE" dirty="0"/>
              <a:t> </a:t>
            </a:r>
            <a:r>
              <a:rPr lang="fr-BE" dirty="0" err="1"/>
              <a:t>Comunicazione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(DG COMM)</a:t>
            </a:r>
            <a:endParaRPr lang="en-GB" dirty="0"/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033617" y="3968881"/>
            <a:ext cx="2520000" cy="1638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err="1" smtClean="0"/>
              <a:t>Unità</a:t>
            </a:r>
            <a:r>
              <a:rPr lang="fr-BE" dirty="0" smtClean="0"/>
              <a:t> di </a:t>
            </a:r>
            <a:r>
              <a:rPr lang="fr-BE" dirty="0" err="1" smtClean="0"/>
              <a:t>comunicazione</a:t>
            </a:r>
            <a:r>
              <a:rPr lang="fr-BE" dirty="0" smtClean="0"/>
              <a:t> </a:t>
            </a:r>
            <a:r>
              <a:rPr lang="fr-BE" dirty="0" err="1" smtClean="0"/>
              <a:t>degli</a:t>
            </a:r>
            <a:r>
              <a:rPr lang="fr-BE" dirty="0" smtClean="0"/>
              <a:t> </a:t>
            </a:r>
            <a:r>
              <a:rPr lang="fr-BE" dirty="0" err="1" smtClean="0"/>
              <a:t>altri</a:t>
            </a:r>
            <a:r>
              <a:rPr lang="fr-BE" dirty="0" smtClean="0"/>
              <a:t> </a:t>
            </a:r>
            <a:r>
              <a:rPr lang="fr-BE" dirty="0" err="1" smtClean="0"/>
              <a:t>servizi</a:t>
            </a:r>
            <a:endParaRPr lang="en-GB" dirty="0"/>
          </a:p>
        </p:txBody>
      </p:sp>
      <p:sp>
        <p:nvSpPr>
          <p:cNvPr id="45" name="Text Placeholder 17"/>
          <p:cNvSpPr txBox="1">
            <a:spLocks/>
          </p:cNvSpPr>
          <p:nvPr/>
        </p:nvSpPr>
        <p:spPr>
          <a:xfrm>
            <a:off x="8966322" y="2159956"/>
            <a:ext cx="2520000" cy="1638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err="1" smtClean="0"/>
              <a:t>Servizio</a:t>
            </a:r>
            <a:r>
              <a:rPr lang="fr-BE" dirty="0" smtClean="0"/>
              <a:t> dei </a:t>
            </a:r>
            <a:r>
              <a:rPr lang="fr-BE" dirty="0" err="1" smtClean="0"/>
              <a:t>portavoce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(SPP)</a:t>
            </a:r>
            <a:endParaRPr lang="en-GB" dirty="0"/>
          </a:p>
        </p:txBody>
      </p:sp>
      <p:pic>
        <p:nvPicPr>
          <p:cNvPr id="46" name="Picture 2" descr="https://s3.eu-central-1.amazonaws.com/euobs-media/e37181df8f64b80f78d10dd649c28e93-8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 bwMode="auto">
          <a:xfrm>
            <a:off x="3713869" y="2159957"/>
            <a:ext cx="2461591" cy="16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European Commission 🇪🇺 on Twitter: &quot;You want to keep track of our  activities and announcements? Tune in everyday on EBS at 12:00 to follow  our midday press briefings → https://t.co/brjnsvrpky…  https://t.co/NXcRB40YE0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" b="6747"/>
          <a:stretch>
            <a:fillRect/>
          </a:stretch>
        </p:blipFill>
        <p:spPr bwMode="auto">
          <a:xfrm>
            <a:off x="6324547" y="2159956"/>
            <a:ext cx="2461593" cy="16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Beatrice Covassi nuova rappresentante Commissione Ue in Ita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 bwMode="auto">
          <a:xfrm>
            <a:off x="6324549" y="3968880"/>
            <a:ext cx="2461591" cy="16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ec.europa.eu/easme/sites/easme-site/files/howtocommunicateyourproject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3966"/>
          <a:stretch>
            <a:fillRect/>
          </a:stretch>
        </p:blipFill>
        <p:spPr bwMode="auto">
          <a:xfrm>
            <a:off x="3713868" y="3968881"/>
            <a:ext cx="2461591" cy="16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65" t="927" r="862" b="612"/>
          <a:stretch/>
        </p:blipFill>
        <p:spPr>
          <a:xfrm>
            <a:off x="2118000" y="1450998"/>
            <a:ext cx="7956000" cy="48636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Organigramma DG 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2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Comunicazione </a:t>
            </a:r>
            <a:r>
              <a:rPr lang="fr-BE" dirty="0" err="1" smtClean="0"/>
              <a:t>politica</a:t>
            </a:r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402250" y="1825625"/>
            <a:ext cx="5328000" cy="3906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mtClean="0"/>
              <a:t>Comunicazione ai cittadini</a:t>
            </a:r>
            <a:endParaRPr lang="en-GB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 dirty="0" smtClean="0"/>
              <a:t>Comunicazione a 360°</a:t>
            </a:r>
            <a:endParaRPr lang="en-GB" dirty="0"/>
          </a:p>
        </p:txBody>
      </p:sp>
      <p:pic>
        <p:nvPicPr>
          <p:cNvPr id="7" name="Picture 3" descr="Where Are The Women Journalists In Europe's Media? - European Journalism  Observatory - E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6" y="2583997"/>
            <a:ext cx="5617350" cy="370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22" y="2583997"/>
            <a:ext cx="5849163" cy="19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it-IT" sz="2600" b="1" dirty="0"/>
              <a:t>DG COMM comunicherà</a:t>
            </a:r>
          </a:p>
          <a:p>
            <a:pPr marL="342900" indent="-342900"/>
            <a:r>
              <a:rPr lang="it-IT" dirty="0"/>
              <a:t>le principali priorità politiche e </a:t>
            </a:r>
            <a:r>
              <a:rPr lang="it-IT" dirty="0" smtClean="0"/>
              <a:t>strategiche</a:t>
            </a:r>
          </a:p>
          <a:p>
            <a:pPr marL="342900" indent="-342900"/>
            <a:r>
              <a:rPr lang="it-IT" dirty="0" smtClean="0"/>
              <a:t>azioni concrete per la lotta alla </a:t>
            </a:r>
            <a:r>
              <a:rPr lang="it-IT" dirty="0" err="1" smtClean="0"/>
              <a:t>COVID</a:t>
            </a:r>
            <a:r>
              <a:rPr lang="it-IT" dirty="0" smtClean="0"/>
              <a:t>-19</a:t>
            </a:r>
          </a:p>
          <a:p>
            <a:pPr marL="342900" indent="-342900"/>
            <a:r>
              <a:rPr lang="it-IT" dirty="0" smtClean="0"/>
              <a:t>Conferenza </a:t>
            </a:r>
            <a:r>
              <a:rPr lang="it-IT" dirty="0"/>
              <a:t>sul futuro </a:t>
            </a:r>
            <a:r>
              <a:rPr lang="it-IT" dirty="0" smtClean="0"/>
              <a:t>dell'Europa</a:t>
            </a:r>
          </a:p>
          <a:p>
            <a:pPr marL="342900" indent="-342900"/>
            <a:r>
              <a:rPr lang="it-IT" dirty="0" smtClean="0"/>
              <a:t>le sfide </a:t>
            </a:r>
            <a:r>
              <a:rPr lang="it-IT" dirty="0"/>
              <a:t>poste dalla disinformazione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z="2600" b="1" dirty="0"/>
              <a:t>Rappresentanza comunicherà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gli effetti dell'UE sulla quotidianità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le sfide e le diverse responsabilità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i nuovi strumenti finanziari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700" dirty="0" err="1" smtClean="0"/>
              <a:t>Canali</a:t>
            </a:r>
            <a:r>
              <a:rPr lang="fr-BE" sz="3700" dirty="0" smtClean="0"/>
              <a:t> e </a:t>
            </a:r>
            <a:r>
              <a:rPr lang="fr-BE" sz="3700" dirty="0" err="1" smtClean="0"/>
              <a:t>strumenti</a:t>
            </a:r>
            <a:endParaRPr lang="en-GB" sz="3700" dirty="0"/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3"/>
          <a:srcRect t="5995" b="5995"/>
          <a:stretch>
            <a:fillRect/>
          </a:stretch>
        </p:blipFill>
        <p:spPr>
          <a:xfrm>
            <a:off x="3252720" y="1335811"/>
            <a:ext cx="3185512" cy="2184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455" y="5222336"/>
            <a:ext cx="2360377" cy="1566153"/>
          </a:xfrm>
          <a:prstGeom prst="rect">
            <a:avLst/>
          </a:prstGeom>
        </p:spPr>
      </p:pic>
      <p:pic>
        <p:nvPicPr>
          <p:cNvPr id="7" name="Picture 2" descr="Peter Stano on Twitter: &quot;Information = our business: even without  journalists due to #COVID19 restrictions,EU continues to engage w/media:daily  midday press conference of the @EU_Commission continues with spox in person  &amp; teleconnected,ques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 bwMode="auto">
          <a:xfrm>
            <a:off x="591791" y="1722277"/>
            <a:ext cx="2182922" cy="21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iscrimination in the European Union - Eurobarometer survey | AGE Platf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32" y="4390486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elcome to EU and ME | EU and 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r="956"/>
          <a:stretch>
            <a:fillRect/>
          </a:stretch>
        </p:blipFill>
        <p:spPr bwMode="auto">
          <a:xfrm>
            <a:off x="6818703" y="1612201"/>
            <a:ext cx="1875181" cy="24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presentation of the European Commission in Germany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4" y="4195712"/>
            <a:ext cx="2554100" cy="17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D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32" y="4034318"/>
            <a:ext cx="2669933" cy="17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emm.newsbrief.eu/overview/nb_small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92" y="1345032"/>
            <a:ext cx="2524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5135" y="3593731"/>
            <a:ext cx="3314472" cy="1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</a:t>
            </a:r>
            <a:r>
              <a:rPr lang="fr-BE" dirty="0" err="1"/>
              <a:t>altre</a:t>
            </a:r>
            <a:r>
              <a:rPr lang="fr-BE" dirty="0"/>
              <a:t> </a:t>
            </a:r>
            <a:r>
              <a:rPr lang="fr-BE" dirty="0" err="1" smtClean="0"/>
              <a:t>istituzioni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52616" y="1705232"/>
            <a:ext cx="104127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Parlamento</a:t>
            </a:r>
            <a:r>
              <a:rPr lang="fr-BE" sz="2400" dirty="0"/>
              <a:t> </a:t>
            </a:r>
            <a:r>
              <a:rPr lang="fr-BE" sz="2400" dirty="0" err="1"/>
              <a:t>Europeo</a:t>
            </a:r>
            <a:r>
              <a:rPr lang="fr-BE" sz="2400" dirty="0"/>
              <a:t>: </a:t>
            </a:r>
            <a:r>
              <a:rPr lang="fr-BE" sz="2400" dirty="0" err="1"/>
              <a:t>Parlamentari</a:t>
            </a:r>
            <a:r>
              <a:rPr lang="fr-BE" sz="2400" dirty="0"/>
              <a:t>, </a:t>
            </a:r>
            <a:r>
              <a:rPr lang="fr-BE" sz="2400" dirty="0" err="1"/>
              <a:t>Servizio</a:t>
            </a:r>
            <a:r>
              <a:rPr lang="fr-BE" sz="2400" dirty="0"/>
              <a:t> </a:t>
            </a:r>
            <a:r>
              <a:rPr lang="fr-BE" sz="2400" dirty="0" err="1"/>
              <a:t>portavoce</a:t>
            </a:r>
            <a:r>
              <a:rPr lang="fr-BE" sz="2400" dirty="0"/>
              <a:t>, </a:t>
            </a:r>
            <a:r>
              <a:rPr lang="fr-BE" sz="2400" dirty="0" err="1"/>
              <a:t>Uffici</a:t>
            </a:r>
            <a:r>
              <a:rPr lang="fr-BE" sz="2400" dirty="0"/>
              <a:t> in </a:t>
            </a:r>
            <a:r>
              <a:rPr lang="fr-BE" sz="2400" dirty="0" err="1" smtClean="0"/>
              <a:t>Italia</a:t>
            </a:r>
            <a:endParaRPr lang="fr-B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Consiglio</a:t>
            </a:r>
            <a:r>
              <a:rPr lang="fr-BE" sz="2400" dirty="0"/>
              <a:t> </a:t>
            </a:r>
            <a:r>
              <a:rPr lang="fr-BE" sz="2400" dirty="0" err="1"/>
              <a:t>dell’UE</a:t>
            </a:r>
            <a:r>
              <a:rPr lang="fr-BE" sz="2400" dirty="0"/>
              <a:t>: </a:t>
            </a:r>
            <a:r>
              <a:rPr lang="fr-BE" sz="2400" dirty="0" err="1"/>
              <a:t>Servizio</a:t>
            </a:r>
            <a:r>
              <a:rPr lang="fr-BE" sz="2400" dirty="0"/>
              <a:t> </a:t>
            </a:r>
            <a:r>
              <a:rPr lang="fr-BE" sz="2400" dirty="0" err="1"/>
              <a:t>portavoce</a:t>
            </a:r>
            <a:r>
              <a:rPr lang="fr-BE" sz="2400" dirty="0"/>
              <a:t>, </a:t>
            </a:r>
            <a:r>
              <a:rPr lang="fr-BE" sz="2400" dirty="0" err="1"/>
              <a:t>Presidenza</a:t>
            </a:r>
            <a:r>
              <a:rPr lang="fr-BE" sz="2400" dirty="0"/>
              <a:t> di </a:t>
            </a:r>
            <a:r>
              <a:rPr lang="fr-BE" sz="2400" dirty="0" err="1"/>
              <a:t>turno</a:t>
            </a:r>
            <a:r>
              <a:rPr lang="fr-BE" sz="2400" dirty="0"/>
              <a:t>, </a:t>
            </a:r>
            <a:r>
              <a:rPr lang="fr-BE" sz="2400" dirty="0" err="1"/>
              <a:t>Rappresentanze</a:t>
            </a:r>
            <a:r>
              <a:rPr lang="fr-BE" sz="2400" dirty="0"/>
              <a:t> </a:t>
            </a:r>
            <a:r>
              <a:rPr lang="fr-BE" sz="2400" dirty="0" err="1" smtClean="0"/>
              <a:t>permanenti</a:t>
            </a:r>
            <a:endParaRPr lang="fr-B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Servizio</a:t>
            </a:r>
            <a:r>
              <a:rPr lang="fr-BE" sz="2400" dirty="0"/>
              <a:t> </a:t>
            </a:r>
            <a:r>
              <a:rPr lang="fr-BE" sz="2400" dirty="0" err="1"/>
              <a:t>Europeo</a:t>
            </a:r>
            <a:r>
              <a:rPr lang="fr-BE" sz="2400" dirty="0"/>
              <a:t> per le </a:t>
            </a:r>
            <a:r>
              <a:rPr lang="fr-BE" sz="2400" dirty="0" err="1"/>
              <a:t>Relazioni</a:t>
            </a:r>
            <a:r>
              <a:rPr lang="fr-BE" sz="2400" dirty="0"/>
              <a:t> </a:t>
            </a:r>
            <a:r>
              <a:rPr lang="fr-BE" sz="2400" dirty="0" err="1" smtClean="0"/>
              <a:t>Esterne</a:t>
            </a:r>
            <a:endParaRPr lang="fr-B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Banca</a:t>
            </a:r>
            <a:r>
              <a:rPr lang="fr-BE" sz="2400" dirty="0"/>
              <a:t> Centrale </a:t>
            </a:r>
            <a:r>
              <a:rPr lang="fr-BE" sz="2400" dirty="0" err="1" smtClean="0"/>
              <a:t>Europea</a:t>
            </a:r>
            <a:endParaRPr lang="fr-B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400" dirty="0" err="1"/>
              <a:t>Comitato</a:t>
            </a:r>
            <a:r>
              <a:rPr lang="fr-BE" sz="2400" dirty="0"/>
              <a:t> delle </a:t>
            </a:r>
            <a:r>
              <a:rPr lang="fr-BE" sz="2400" dirty="0" err="1"/>
              <a:t>Regioni</a:t>
            </a:r>
            <a:r>
              <a:rPr lang="fr-BE" sz="2400" dirty="0"/>
              <a:t> &amp; </a:t>
            </a:r>
            <a:r>
              <a:rPr lang="fr-BE" sz="2400" dirty="0" err="1"/>
              <a:t>Comitato</a:t>
            </a:r>
            <a:r>
              <a:rPr lang="fr-BE" sz="2400" dirty="0"/>
              <a:t> Economico e Sociale</a:t>
            </a:r>
          </a:p>
        </p:txBody>
      </p:sp>
    </p:spTree>
    <p:extLst>
      <p:ext uri="{BB962C8B-B14F-4D97-AF65-F5344CB8AC3E}">
        <p14:creationId xmlns:p14="http://schemas.microsoft.com/office/powerpoint/2010/main" val="25178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.pptx" id="{68A89B91-550E-4660-9902-8A79E078CC47}" vid="{BD104038-0614-472C-8AE2-F95FF9C919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300</Words>
  <Application>Microsoft Office PowerPoint</Application>
  <PresentationFormat>Widescreen</PresentationFormat>
  <Paragraphs>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Comunicare la UE:  una panoramica</vt:lpstr>
      <vt:lpstr>PowerPoint Presentation</vt:lpstr>
      <vt:lpstr>La comunicazione della Commissione europea</vt:lpstr>
      <vt:lpstr>Gli attori della comunicazione alla Commissione</vt:lpstr>
      <vt:lpstr>Organigramma DG COMM</vt:lpstr>
      <vt:lpstr>Comunicazione a 360°</vt:lpstr>
      <vt:lpstr>Goal</vt:lpstr>
      <vt:lpstr>Canali e strumenti</vt:lpstr>
      <vt:lpstr>Le altre istituzioni</vt:lpstr>
      <vt:lpstr>Rapporti con i media</vt:lpstr>
      <vt:lpstr>Il servizio dei portavoce</vt:lpstr>
      <vt:lpstr>Le rappresentanze in Italia</vt:lpstr>
      <vt:lpstr>I giornalisti a Bruxelles</vt:lpstr>
      <vt:lpstr>Opportunità per media locali e nazionali</vt:lpstr>
      <vt:lpstr>La twittosfera di Bruxelles</vt:lpstr>
      <vt:lpstr>La bolla Twitter</vt:lpstr>
      <vt:lpstr>Comunicazione ai cittadini</vt:lpstr>
      <vt:lpstr>Campagne paneuropee</vt:lpstr>
      <vt:lpstr>Campagne tematiche</vt:lpstr>
      <vt:lpstr>L’ultima frontiera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la UE:  una panoramica</dc:title>
  <dc:creator>AMBROSINO Laura (COMM-MILAN)</dc:creator>
  <cp:lastModifiedBy>AMBROSINO Laura (COMM-MILAN)</cp:lastModifiedBy>
  <cp:revision>41</cp:revision>
  <dcterms:created xsi:type="dcterms:W3CDTF">2021-03-13T19:10:23Z</dcterms:created>
  <dcterms:modified xsi:type="dcterms:W3CDTF">2021-03-18T16:18:04Z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