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custDataLst>
    <p:tags r:id="rId10"/>
  </p:custDataLst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2ABDD-64F9-44C6-9E8B-E48E1932B1C1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9A3D5-1335-48EC-89B2-87445F39C0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0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071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34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216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64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078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96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447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31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9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16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9100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69063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32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2431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13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9086D1-436B-4F20-8637-AF9F7C4D2CA4}" type="datetimeFigureOut">
              <a:rPr lang="it-IT" smtClean="0"/>
              <a:t>05/03/2020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954DF0-3BAA-440A-9616-B60894072A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6322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54518" y="754873"/>
            <a:ext cx="10789918" cy="2421464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Comunicare </a:t>
            </a:r>
            <a:r>
              <a:rPr lang="it-IT" sz="4000" b="1" dirty="0" err="1" smtClean="0"/>
              <a:t>l’europa</a:t>
            </a:r>
            <a:r>
              <a:rPr lang="it-IT" sz="4000" b="1" dirty="0" smtClean="0"/>
              <a:t>. 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2400" dirty="0" smtClean="0"/>
              <a:t>istituzioni, rappresentazioni e opinione pubblica</a:t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LEZIONE 2 MARZO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argomento: </a:t>
            </a:r>
            <a:r>
              <a:rPr lang="it-IT" sz="2400" dirty="0" smtClean="0"/>
              <a:t>la storia dell’integrazione europea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2399" y="5034013"/>
            <a:ext cx="7197726" cy="75718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Marinella </a:t>
            </a:r>
            <a:r>
              <a:rPr lang="it-IT" sz="2000" dirty="0" err="1" smtClean="0"/>
              <a:t>Belluati</a:t>
            </a:r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317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16" y="-59998"/>
            <a:ext cx="6511084" cy="631686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 rot="20275332">
            <a:off x="8602688" y="1729742"/>
            <a:ext cx="34483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Le tappe  dell’Europa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424780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1" y="0"/>
            <a:ext cx="10947399" cy="651932"/>
          </a:xfrm>
        </p:spPr>
        <p:txBody>
          <a:bodyPr/>
          <a:lstStyle/>
          <a:p>
            <a:r>
              <a:rPr lang="it-IT" dirty="0" smtClean="0"/>
              <a:t>La storia </a:t>
            </a:r>
            <a:r>
              <a:rPr lang="it-IT" dirty="0" err="1" smtClean="0"/>
              <a:t>dell’europa</a:t>
            </a:r>
            <a:r>
              <a:rPr lang="it-IT" dirty="0" smtClean="0"/>
              <a:t> è quella dei suoi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51932"/>
            <a:ext cx="12217399" cy="5300132"/>
          </a:xfrm>
        </p:spPr>
        <p:txBody>
          <a:bodyPr>
            <a:noAutofit/>
          </a:bodyPr>
          <a:lstStyle/>
          <a:p>
            <a:r>
              <a:rPr lang="it-IT" dirty="0" smtClean="0"/>
              <a:t>Il metodo di integrazione scelto è stato inizialmente quello </a:t>
            </a:r>
            <a:r>
              <a:rPr lang="it-IT" dirty="0"/>
              <a:t>di integrare gli interessi economici degli Stati in precedenza nemici. </a:t>
            </a:r>
            <a:endParaRPr lang="it-IT" dirty="0" smtClean="0"/>
          </a:p>
          <a:p>
            <a:r>
              <a:rPr lang="it-IT" dirty="0" smtClean="0"/>
              <a:t>Nel </a:t>
            </a:r>
            <a:r>
              <a:rPr lang="it-IT" dirty="0"/>
              <a:t>1951 la Francia, la Germania, l’Italia e i paesi del Benelux (Belgio, Paesi Bassi e Lussemburgo) si accordarono per istituire la Comunità Europea del Carbone e dell’Acciaio (CECA), </a:t>
            </a:r>
            <a:endParaRPr lang="it-IT" dirty="0" smtClean="0"/>
          </a:p>
          <a:p>
            <a:r>
              <a:rPr lang="it-IT" dirty="0" smtClean="0"/>
              <a:t>Nel </a:t>
            </a:r>
            <a:r>
              <a:rPr lang="it-IT" dirty="0"/>
              <a:t>1957 con </a:t>
            </a:r>
            <a:r>
              <a:rPr lang="it-IT" dirty="0" smtClean="0"/>
              <a:t>la firma del </a:t>
            </a:r>
            <a:r>
              <a:rPr lang="it-IT" dirty="0"/>
              <a:t>Trattato di Roma nella Comunità economica europea (CEE</a:t>
            </a:r>
            <a:r>
              <a:rPr lang="it-IT" dirty="0" smtClean="0"/>
              <a:t>) e la </a:t>
            </a:r>
            <a:r>
              <a:rPr lang="it-IT" dirty="0"/>
              <a:t>Comunità Europea per l’Energia Atomica (EURATOM). </a:t>
            </a:r>
            <a:endParaRPr lang="it-IT" dirty="0" smtClean="0"/>
          </a:p>
          <a:p>
            <a:r>
              <a:rPr lang="it-IT" dirty="0" smtClean="0">
                <a:solidFill>
                  <a:srgbClr val="FFFF00"/>
                </a:solidFill>
              </a:rPr>
              <a:t>Prime tensioni interne sollevate dalla Francia  De Gaulle contraria all’ingresso del Regno Unito e critico sulla visione di Europa che stava prendendo forma</a:t>
            </a:r>
            <a:endParaRPr lang="it-IT" dirty="0"/>
          </a:p>
          <a:p>
            <a:r>
              <a:rPr lang="it-IT" dirty="0" smtClean="0"/>
              <a:t>Conferenze </a:t>
            </a:r>
            <a:r>
              <a:rPr lang="it-IT" dirty="0"/>
              <a:t>dei capi di Stato all’</a:t>
            </a:r>
            <a:r>
              <a:rPr lang="it-IT" dirty="0" err="1"/>
              <a:t>Aja</a:t>
            </a:r>
            <a:r>
              <a:rPr lang="it-IT" dirty="0"/>
              <a:t> nel 1969 </a:t>
            </a:r>
            <a:r>
              <a:rPr lang="it-IT" dirty="0" smtClean="0"/>
              <a:t>avanza </a:t>
            </a:r>
            <a:r>
              <a:rPr lang="it-IT" dirty="0"/>
              <a:t>l’idea di una comunità sovranazionale con un obiettivo politico. 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Nel </a:t>
            </a:r>
            <a:r>
              <a:rPr lang="it-IT" dirty="0">
                <a:solidFill>
                  <a:srgbClr val="FF0000"/>
                </a:solidFill>
              </a:rPr>
              <a:t>1973 alla comunità si aggiungono tre nuovi Stati membri (Regno Unito, Irlanda e Danimarca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Crisi dei primi </a:t>
            </a:r>
            <a:r>
              <a:rPr lang="it-IT" dirty="0">
                <a:solidFill>
                  <a:srgbClr val="FFFF00"/>
                </a:solidFill>
              </a:rPr>
              <a:t>anni ’70 </a:t>
            </a:r>
            <a:r>
              <a:rPr lang="it-IT" dirty="0" smtClean="0">
                <a:solidFill>
                  <a:srgbClr val="FFFF00"/>
                </a:solidFill>
              </a:rPr>
              <a:t>l’elezione di Margaret Thatcher e l’ostilità verso un metodo federalista rallenta il processo</a:t>
            </a:r>
          </a:p>
          <a:p>
            <a:r>
              <a:rPr lang="it-IT" dirty="0"/>
              <a:t>La nomina di Jacques </a:t>
            </a:r>
            <a:r>
              <a:rPr lang="it-IT" dirty="0" smtClean="0"/>
              <a:t>Delors, che dava seguito alle idee di Jean </a:t>
            </a:r>
            <a:r>
              <a:rPr lang="it-IT" dirty="0" err="1" smtClean="0"/>
              <a:t>Monnet</a:t>
            </a:r>
            <a:r>
              <a:rPr lang="it-IT" dirty="0" smtClean="0"/>
              <a:t>, </a:t>
            </a:r>
            <a:r>
              <a:rPr lang="it-IT" dirty="0"/>
              <a:t>a presidente della nuova Commissione europea nel 1985 </a:t>
            </a:r>
            <a:r>
              <a:rPr lang="it-IT" dirty="0" smtClean="0"/>
              <a:t>ha dato un nuovo forte </a:t>
            </a:r>
            <a:r>
              <a:rPr lang="it-IT" dirty="0"/>
              <a:t>impulso allo sviluppo del processo di integrazione </a:t>
            </a:r>
            <a:r>
              <a:rPr lang="it-IT" dirty="0" smtClean="0"/>
              <a:t>europea.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 partire dal 1981 vengono ammessi nuovi </a:t>
            </a:r>
            <a:r>
              <a:rPr lang="it-IT" dirty="0">
                <a:solidFill>
                  <a:srgbClr val="FF0000"/>
                </a:solidFill>
              </a:rPr>
              <a:t>membri, quali la Grecia (1981</a:t>
            </a:r>
            <a:r>
              <a:rPr lang="it-IT" dirty="0" smtClean="0">
                <a:solidFill>
                  <a:srgbClr val="FF0000"/>
                </a:solidFill>
              </a:rPr>
              <a:t>) e la Spagna </a:t>
            </a:r>
            <a:r>
              <a:rPr lang="it-IT" dirty="0">
                <a:solidFill>
                  <a:srgbClr val="FF0000"/>
                </a:solidFill>
              </a:rPr>
              <a:t>e Portogallo (1986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</a:p>
          <a:p>
            <a:r>
              <a:rPr lang="it-IT" dirty="0" smtClean="0"/>
              <a:t>Nel 1987 nasce il programma Erasmus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Nel 1989 cade il muro di Berlino e inizia il reale processo istituzionale </a:t>
            </a:r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Google Shape;65542;p1"/>
          <p:cNvSpPr txBox="1">
            <a:spLocks noGrp="1"/>
          </p:cNvSpPr>
          <p:nvPr>
            <p:ph type="title"/>
          </p:nvPr>
        </p:nvSpPr>
        <p:spPr>
          <a:xfrm>
            <a:off x="321734" y="194734"/>
            <a:ext cx="10131300" cy="4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40"/>
              <a:buFont typeface="Calibri"/>
              <a:buNone/>
            </a:pPr>
            <a:r>
              <a:rPr lang="it-IT" sz="3240"/>
              <a:t>LA FASE ATTUALE DELL’EUROPA</a:t>
            </a:r>
            <a:endParaRPr sz="3240"/>
          </a:p>
        </p:txBody>
      </p:sp>
      <p:sp>
        <p:nvSpPr>
          <p:cNvPr id="65543" name="Google Shape;65543;p1"/>
          <p:cNvSpPr txBox="1">
            <a:spLocks noGrp="1"/>
          </p:cNvSpPr>
          <p:nvPr>
            <p:ph type="body" idx="1"/>
          </p:nvPr>
        </p:nvSpPr>
        <p:spPr>
          <a:xfrm>
            <a:off x="194734" y="753533"/>
            <a:ext cx="11582400" cy="55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Nel 1992 viene firmato il Trattato di Maastricht (allegato del Trattato di Roma) che entra in vigore nel 1993, la Cee diventa Unione Europea viene e viene istituito l’Euro.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>
                <a:solidFill>
                  <a:srgbClr val="FF0000"/>
                </a:solidFill>
              </a:rPr>
              <a:t>Nel 1995 aderiscono all’UE tre nuovi Stati membri: Austria, Finlandia e Svezia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Nel 1997 viene firmato il Trattato di Amsterdam che incorpora l’accordo di Schengendel 1985. il quale gradualmente, consente ai cittadini di viaggiare liberamente senza controllo dei passaporti alle frontiere.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Nel 2001 viene firmato il Trattato di Nizza, entrato in vigore nel 2003 che modifica alcuni assetti istituzionali interni all’Unione Europea (modifica del numero di Parlamentare, della composizione europea e del metodo decisionale) e stabilisce le delle riforme istituzionali che gli Stati candidati devono attuare in vista dell’adesione alla UE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>
                <a:solidFill>
                  <a:srgbClr val="FF0000"/>
                </a:solidFill>
              </a:rPr>
              <a:t>Nel 2004 aderiscono all’UE 10 nuovi Stati membri (Repubblica ceca, Cipro, Estonia, Ungheria, Lettonia, Lituania, Malta, Polonia, Slovacchia e Slovenia)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>
                <a:solidFill>
                  <a:srgbClr val="FF0000"/>
                </a:solidFill>
              </a:rPr>
              <a:t>Nel 2007 entrano Bulgaria e Romania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Nel 2007 viene firmato il Trattato di Lisbona, entrato in vigore il 1°dicembre 2009, che ha dato all’Unione Europa l’attuale assetto istituzionale.</a:t>
            </a:r>
            <a:endParaRPr>
              <a:solidFill>
                <a:srgbClr val="FF0000"/>
              </a:solidFill>
            </a:endParaRPr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>
                <a:solidFill>
                  <a:srgbClr val="FF0000"/>
                </a:solidFill>
              </a:rPr>
              <a:t>Nel 2013 entra la Croazia e si arriva a 28 paesi. </a:t>
            </a:r>
            <a:endParaRPr/>
          </a:p>
          <a:p>
            <a:pPr marL="285750" lvl="0" indent="-28575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>
                <a:solidFill>
                  <a:srgbClr val="FF0000"/>
                </a:solidFill>
              </a:rPr>
              <a:t>Nel 2020 esce il Regno Unito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5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5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5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55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55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55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401" y="584200"/>
            <a:ext cx="10131425" cy="47413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trattato di </a:t>
            </a:r>
            <a:r>
              <a:rPr lang="it-IT" dirty="0" err="1" smtClean="0"/>
              <a:t>lisbona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172" y="1472665"/>
            <a:ext cx="10585382" cy="4077903"/>
          </a:xfrm>
        </p:spPr>
        <p:txBody>
          <a:bodyPr>
            <a:noAutofit/>
          </a:bodyPr>
          <a:lstStyle/>
          <a:p>
            <a:r>
              <a:rPr lang="it-IT" sz="2400" dirty="0" smtClean="0"/>
              <a:t>Processo lungo che inizia nel 2001 con la Conferenza di Nizza si interrompe nel 2004 perché bocciato da Franca e Belgio e si conclude del 2007. </a:t>
            </a:r>
          </a:p>
          <a:p>
            <a:r>
              <a:rPr lang="it-IT" sz="2400" dirty="0" smtClean="0"/>
              <a:t>Gli obiettivi </a:t>
            </a:r>
            <a:r>
              <a:rPr lang="it-IT" sz="2400" dirty="0"/>
              <a:t>e principi </a:t>
            </a:r>
            <a:r>
              <a:rPr lang="it-IT" sz="2400" dirty="0" smtClean="0"/>
              <a:t>giuridici: 1) </a:t>
            </a:r>
            <a:r>
              <a:rPr lang="it-IT" sz="2400" dirty="0"/>
              <a:t>rafforzamento della democrazia e maggiore tutela dei diritti </a:t>
            </a:r>
            <a:r>
              <a:rPr lang="it-IT" sz="2400" dirty="0" smtClean="0"/>
              <a:t>fondamentali; 2) nuovo </a:t>
            </a:r>
            <a:r>
              <a:rPr lang="it-IT" sz="2400" dirty="0"/>
              <a:t>assetto </a:t>
            </a:r>
            <a:r>
              <a:rPr lang="it-IT" sz="2400" dirty="0" smtClean="0"/>
              <a:t>istituzionale; 3) il metodo di </a:t>
            </a:r>
            <a:r>
              <a:rPr lang="it-IT" sz="2400" dirty="0" smtClean="0"/>
              <a:t>co-decisione</a:t>
            </a:r>
            <a:r>
              <a:rPr lang="it-IT" sz="2400" dirty="0" smtClean="0"/>
              <a:t>; 4) le competenze esclusiva, concorrente e di sostegno delle leggi emanate</a:t>
            </a:r>
          </a:p>
          <a:p>
            <a:r>
              <a:rPr lang="it-IT" sz="2400" dirty="0" smtClean="0"/>
              <a:t>Definisce i ruoli e le funzioni delle istituzioni europee</a:t>
            </a:r>
          </a:p>
          <a:p>
            <a:r>
              <a:rPr lang="it-IT" sz="2400" dirty="0" smtClean="0"/>
              <a:t>Stabilisce una posizione paritaria tra Commissione, Parlamento e Consiglio Europeo</a:t>
            </a:r>
          </a:p>
          <a:p>
            <a:r>
              <a:rPr lang="it-IT" sz="2400" dirty="0" smtClean="0"/>
              <a:t>Il trattato di Lisbona stabilisce i 3 pilastri dell’Europa istituzionale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5011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3979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 tre pilastri dell’Unione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065388"/>
              </p:ext>
            </p:extLst>
          </p:nvPr>
        </p:nvGraphicFramePr>
        <p:xfrm>
          <a:off x="169333" y="1007533"/>
          <a:ext cx="11802534" cy="5576634"/>
        </p:xfrm>
        <a:graphic>
          <a:graphicData uri="http://schemas.openxmlformats.org/drawingml/2006/table">
            <a:tbl>
              <a:tblPr firstRow="1" firstCol="1" bandRow="1"/>
              <a:tblGrid>
                <a:gridCol w="4003964">
                  <a:extLst>
                    <a:ext uri="{9D8B030D-6E8A-4147-A177-3AD203B41FA5}">
                      <a16:colId xmlns:a16="http://schemas.microsoft.com/office/drawing/2014/main" val="1089050837"/>
                    </a:ext>
                  </a:extLst>
                </a:gridCol>
                <a:gridCol w="3863574">
                  <a:extLst>
                    <a:ext uri="{9D8B030D-6E8A-4147-A177-3AD203B41FA5}">
                      <a16:colId xmlns:a16="http://schemas.microsoft.com/office/drawing/2014/main" val="1259795985"/>
                    </a:ext>
                  </a:extLst>
                </a:gridCol>
                <a:gridCol w="3934996">
                  <a:extLst>
                    <a:ext uri="{9D8B030D-6E8A-4147-A177-3AD203B41FA5}">
                      <a16:colId xmlns:a16="http://schemas.microsoft.com/office/drawing/2014/main" val="2793610470"/>
                    </a:ext>
                  </a:extLst>
                </a:gridCol>
              </a:tblGrid>
              <a:tr h="26246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Primo pilastro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Secondo Pilastro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Terzo pilastro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720648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Comunità europee (CE) (Comunità europea, Comunità europea del carbone e dell'acciaio, Euratom)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estera e di sicurezza comune (PESC)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Cooperazione di polizia e giudiziaria in materia penale (GAI)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46259"/>
                  </a:ext>
                </a:extLst>
              </a:tr>
              <a:tr h="8770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Metodo comunitario: la procedura legislativa ordinaria che prevede il ruolo della Commissione Europea come proponente, ed il Consiglio della UE e il Parlamento Europeo con il compito di discutere ed approvare le proposte.</a:t>
                      </a:r>
                      <a:endParaRPr lang="it-IT" sz="1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Metodo intergovernativo: non vi è necessariamente una proposta della </a:t>
                      </a:r>
                      <a:r>
                        <a:rPr lang="it-IT" sz="1400" i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Commissione</a:t>
                      </a:r>
                      <a:r>
                        <a:rPr lang="it-IT" sz="1400" i="1" baseline="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i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discussa </a:t>
                      </a: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 Consiglio e Parlamento, ma le norme sono discusse e approvate direttamente dal </a:t>
                      </a:r>
                      <a:r>
                        <a:rPr lang="it-IT" sz="1400" i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Consiglio </a:t>
                      </a: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sebbene alle discussioni partecipi anche la Commissione</a:t>
                      </a:r>
                      <a:endParaRPr lang="it-IT" sz="1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Metodo intergovernativo: non vi è necessariamente una proposta della Commissione discussa da Consiglio e Parlamento, ma le norme sono discusse e approvate direttamente dal Consiglio, </a:t>
                      </a:r>
                      <a:r>
                        <a:rPr lang="it-IT" sz="1400" i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sebbene </a:t>
                      </a:r>
                      <a:r>
                        <a:rPr lang="it-IT" sz="1400" i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alle discussioni partecipi anche la Commissione</a:t>
                      </a:r>
                      <a:endParaRPr lang="it-IT" sz="1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931989"/>
                  </a:ext>
                </a:extLst>
              </a:tr>
              <a:tr h="28136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Unione doganale e Mercato unico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agricola comune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comune della pesca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Antitrust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Unione economica e monetaria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Cittadinanza dell'Unione europea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Educazione e Cultura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Reti Trans-Europee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Tutela del consumatore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Assistenza sanitaria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Ricerca scientifica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Diritto dell'ambiente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Welfare state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Asilo politico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Accordi di Schengen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dell'immigrazione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estera: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Diritti umani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Democrazia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Aiuti umanitari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di sicurezza: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Politica europea di sicurezza e difesa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Traffico di droga e contrabbando di armi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Terrorismo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Traffico di esseri umani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Organizzazione criminale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Corruzione e truffa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09" marR="45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197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683" y="710609"/>
            <a:ext cx="5141412" cy="543681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 rot="19671755">
            <a:off x="7983020" y="1725331"/>
            <a:ext cx="35974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Il processo decisionale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8562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9.XML" val="27960731"/>
  <p:tag name="PPT/DRAWINGS/DRAWING1.XML" val="558881204"/>
  <p:tag name="PPT/SLIDES/SLIDE35.XML" val="117535915"/>
  <p:tag name="PPT/SLIDES/SLIDE27.XML" val="1426839928"/>
  <p:tag name="PPT/SLIDES/SLIDE28.XML" val="2872299643"/>
  <p:tag name="PPT/SLIDES/SLIDE29.XML" val="3327206915"/>
  <p:tag name="PPT/SLIDES/SLIDE30.XML" val="2657234067"/>
  <p:tag name="PPT/SLIDES/SLIDE31.XML" val="3455396812"/>
  <p:tag name="PPT/SLIDES/SLIDE32.XML" val="3155078110"/>
  <p:tag name="PPT/SLIDES/SLIDE26.XML" val="3287135914"/>
  <p:tag name="PPT/SLIDES/SLIDE25.XML" val="2243191823"/>
  <p:tag name="PPT/SLIDES/SLIDE24.XML" val="2342298120"/>
  <p:tag name="PPT/SLIDES/SLIDE18.XML" val="483647884"/>
  <p:tag name="PPT/SLIDES/SLIDE19.XML" val="3445429265"/>
  <p:tag name="PPT/SLIDES/SLIDE20.XML" val="1494515884"/>
  <p:tag name="PPT/SLIDES/SLIDE21.XML" val="678296571"/>
  <p:tag name="PPT/SLIDES/SLIDE22.XML" val="668454214"/>
  <p:tag name="PPT/SLIDES/SLIDE23.XML" val="1806869163"/>
  <p:tag name="PPT/SLIDES/SLIDE33.XML" val="1612582031"/>
  <p:tag name="PPT/SLIDES/SLIDE51.XML" val="3992694983"/>
  <p:tag name="PPT/SLIDES/SLIDE50.XML" val="3113070948"/>
  <p:tag name="PPT/SLIDES/SLIDE41.XML" val="1279571926"/>
  <p:tag name="PPT/SLIDES/SLIDE40.XML" val="1590425664"/>
  <p:tag name="PPT/SLIDES/SLIDE39.XML" val="323913275"/>
  <p:tag name="PPT/SLIDES/SLIDE38.XML" val="1890088488"/>
  <p:tag name="PPT/SLIDES/SLIDE37.XML" val="1383266317"/>
  <p:tag name="PPT/SLIDES/SLIDE36.XML" val="3833004079"/>
  <p:tag name="PPT/SLIDES/SLIDE42.XML" val="2785739822"/>
  <p:tag name="PPT/SLIDES/SLIDE43.XML" val="3603482410"/>
  <p:tag name="PPT/SLIDES/SLIDE44.XML" val="132491018"/>
  <p:tag name="PPT/SLIDES/SLIDE49.XML" val="1885710704"/>
  <p:tag name="PPT/SLIDES/SLIDE48.XML" val="1780785787"/>
  <p:tag name="PPT/SLIDES/SLIDE47.XML" val="740250208"/>
  <p:tag name="PPT/SLIDES/SLIDE46.XML" val="3734783028"/>
  <p:tag name="PPT/SLIDES/SLIDE45.XML" val="1444458290"/>
  <p:tag name="PPT/SLIDES/SLIDE34.XML" val="4214758842"/>
  <p:tag name="PPT/SLIDES/SLIDE17.XML" val="4273665162"/>
  <p:tag name="PPT/SLIDES/SLIDE15.XML" val="2107240661"/>
  <p:tag name="PPT/SLIDES/SLIDE6.XML" val="3511851233"/>
  <p:tag name="PPT/SLIDES/SLIDE5.XML" val="2285883451"/>
  <p:tag name="PPT/SLIDES/SLIDE4.XML" val="3404317721"/>
  <p:tag name="PPT/SLIDES/SLIDE3.XML" val="2051962654"/>
  <p:tag name="PPT/SLIDES/SLIDE2.XML" val="1081570910"/>
  <p:tag name="PPT/SLIDES/SLIDE1.XML" val="2704101809"/>
  <p:tag name="PPT/SLIDES/SLIDE7.XML" val="565621183"/>
  <p:tag name="PPT/SLIDES/SLIDE16.XML" val="525034462"/>
  <p:tag name="PPT/SLIDES/SLIDE14.XML" val="2411186960"/>
  <p:tag name="PPT/SLIDES/SLIDE13.XML" val="1760274198"/>
  <p:tag name="PPT/SLIDES/SLIDE8.XML" val="2309856089"/>
  <p:tag name="PPT/SLIDES/SLIDE11.XML" val="4205593020"/>
  <p:tag name="PPT/SLIDES/SLIDE12.XML" val="1909537330"/>
  <p:tag name="PPT/SLIDES/SLIDE10.XML" val="1671514909"/>
  <p:tag name="PPT/SLIDEMASTERS/SLIDEMASTER1.XML" val="1350893810"/>
  <p:tag name="PPT/SLIDELAYOUTS/SLIDELAYOUT17.XML" val="4058009095"/>
  <p:tag name="PPT/NOTESSLIDES/NOTESSLIDE1.XML" val="3381895275"/>
  <p:tag name="PPT/SLIDELAYOUTS/SLIDELAYOUT10.XML" val="903772419"/>
  <p:tag name="PPT/SLIDELAYOUTS/SLIDELAYOUT11.XML" val="3481080210"/>
  <p:tag name="PPT/SLIDELAYOUTS/SLIDELAYOUT12.XML" val="3086247899"/>
  <p:tag name="PPT/SLIDELAYOUTS/SLIDELAYOUT13.XML" val="2327639600"/>
  <p:tag name="PPT/SLIDELAYOUTS/SLIDELAYOUT14.XML" val="1919947024"/>
  <p:tag name="PPT/SLIDELAYOUTS/SLIDELAYOUT15.XML" val="3178128411"/>
  <p:tag name="PPT/SLIDELAYOUTS/SLIDELAYOUT16.XML" val="1960796805"/>
  <p:tag name="PPT/SLIDELAYOUTS/SLIDELAYOUT8.XML" val="921472961"/>
  <p:tag name="PPT/SLIDELAYOUTS/SLIDELAYOUT9.XML" val="3931888023"/>
  <p:tag name="PPT/SLIDELAYOUTS/SLIDELAYOUT6.XML" val="3582868562"/>
  <p:tag name="PPT/SLIDELAYOUTS/SLIDELAYOUT1.XML" val="3255138230"/>
  <p:tag name="PPT/SLIDELAYOUTS/SLIDELAYOUT2.XML" val="2441929275"/>
  <p:tag name="PPT/SLIDELAYOUTS/SLIDELAYOUT7.XML" val="463938132"/>
  <p:tag name="PPT/SLIDELAYOUTS/SLIDELAYOUT4.XML" val="577255346"/>
  <p:tag name="PPT/SLIDELAYOUTS/SLIDELAYOUT3.XML" val="1024875646"/>
  <p:tag name="PPT/SLIDELAYOUTS/SLIDELAYOUT5.XML" val="1628337968"/>
  <p:tag name="PPT/MEDIA/IMAGE1.JPEG" val="3496516441"/>
  <p:tag name="PPT/MEDIA/IMAGE3.PNG" val="4294346416"/>
  <p:tag name="PPT/MEDIA/IMAGE2.PNG" val="3955317600"/>
  <p:tag name="PPT/NOTESMASTERS/NOTESMASTER1.XML" val="3556562019"/>
  <p:tag name="PPT/THEME/THEME1.XML" val="1405826972"/>
  <p:tag name="PPT/MEDIA/IMAGE4.EMF" val="495551504"/>
  <p:tag name="PPT/MEDIA/IMAGE5.EMF" val="2490805375"/>
  <p:tag name="PPT/THEME/THEME2.XML" val="3279236629"/>
  <p:tag name="PPT/MEDIA/IMAGE14.EMF" val="3600672499"/>
  <p:tag name="PPT/MEDIA/IMAGE15.JPEG" val="1163375970"/>
  <p:tag name="PPT/MEDIA/IMAGE16.EMF" val="974032790"/>
  <p:tag name="PPT/MEDIA/IMAGE17.JPEG" val="3666825491"/>
  <p:tag name="PPT/MEDIA/IMAGE18.JPEG" val="3282997280"/>
  <p:tag name="PPT/MEDIA/IMAGE19.PNG" val="1912077641"/>
  <p:tag name="PPT/MEDIA/IMAGE20.EMF" val="1468186003"/>
  <p:tag name="PPT/MEDIA/IMAGE12.EMF" val="3664399023"/>
  <p:tag name="PPT/MEDIA/IMAGE13.EMF" val="1643774159"/>
  <p:tag name="PPT/MEDIA/IMAGE10.EMF" val="1332800226"/>
  <p:tag name="PPT/MEDIA/IMAGE6.PNG" val="3360883300"/>
  <p:tag name="PPT/MEDIA/IMAGE7.PNG" val="4093581887"/>
  <p:tag name="PPT/MEDIA/IMAGE11.EMF" val="771972014"/>
  <p:tag name="PPT/MEDIA/IMAGE9.PNG" val="3927790049"/>
  <p:tag name="PPT/MEDIA/IMAGE8.PNG" val="4214690573"/>
  <p:tag name="PPT/CHARTS/STYLE1.XML" val="3051707585"/>
  <p:tag name="PPT/CHARTS/CHART1.XML" val="3816232315"/>
  <p:tag name="PPT/CHARTS/COLORS1.XML" val="282952194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833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Celestiale</vt:lpstr>
      <vt:lpstr>Comunicare l’europa.  istituzioni, rappresentazioni e opinione pubblica   LEZIONE 2 MARZO  argomento: la storia dell’integrazione europea</vt:lpstr>
      <vt:lpstr>Presentazione standard di PowerPoint</vt:lpstr>
      <vt:lpstr>La storia dell’europa è quella dei suoi trattati</vt:lpstr>
      <vt:lpstr>LA FASE ATTUALE DELL’EUROPA</vt:lpstr>
      <vt:lpstr>Il trattato di lisbona</vt:lpstr>
      <vt:lpstr>I tre pilastri dell’Unione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l’europa.  istituzioni, rappresentazioni e opinione pubblica</dc:title>
  <dc:creator>Marinella Belluati</dc:creator>
  <cp:lastModifiedBy>Marinella Belluati</cp:lastModifiedBy>
  <cp:revision>7</cp:revision>
  <dcterms:modified xsi:type="dcterms:W3CDTF">2020-03-05T09:56:25Z</dcterms:modified>
</cp:coreProperties>
</file>