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309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</p:sldIdLst>
  <p:sldSz cx="12192000" cy="6858000"/>
  <p:notesSz cx="6858000" cy="9144000"/>
  <p:custDataLst>
    <p:tags r:id="rId24"/>
  </p:custDataLst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\Downloads\dati%20cap_3.1_Belluati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'C:\Users\Belluati\Documents\Lella\Università\libro carocci Europa\Belluati\[dati tg rai serali periodo elettorale.xls]Foglio1'!$C$1</c:f>
              <c:strCache>
                <c:ptCount val="1"/>
                <c:pt idx="0">
                  <c:v>EU membership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'C:\Users\Belluati\Documents\Lella\Università\libro carocci Europa\Belluati\[dati tg rai serali periodo elettorale.xls]Foglio1'!$B$2:$B$27</c:f>
              <c:numCache>
                <c:formatCode>General</c:formatCode>
                <c:ptCount val="2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</c:numCache>
            </c:numRef>
          </c:cat>
          <c:val>
            <c:numRef>
              <c:f>'C:\Users\Belluati\Documents\Lella\Università\libro carocci Europa\Belluati\[dati tg rai serali periodo elettorale.xls]Foglio1'!$C$2:$C$27</c:f>
              <c:numCache>
                <c:formatCode>General</c:formatCode>
                <c:ptCount val="26"/>
                <c:pt idx="0">
                  <c:v>1</c:v>
                </c:pt>
                <c:pt idx="1">
                  <c:v>0.95180722891566272</c:v>
                </c:pt>
                <c:pt idx="2">
                  <c:v>0.92771084337349408</c:v>
                </c:pt>
                <c:pt idx="3">
                  <c:v>0.95180722891566272</c:v>
                </c:pt>
                <c:pt idx="4">
                  <c:v>0.9156626506024097</c:v>
                </c:pt>
                <c:pt idx="5">
                  <c:v>0.85542168674698793</c:v>
                </c:pt>
                <c:pt idx="6">
                  <c:v>0.84337349397590355</c:v>
                </c:pt>
                <c:pt idx="7">
                  <c:v>0.84337349397590355</c:v>
                </c:pt>
                <c:pt idx="8">
                  <c:v>0.83132530120481929</c:v>
                </c:pt>
                <c:pt idx="9">
                  <c:v>0.83132530120481929</c:v>
                </c:pt>
                <c:pt idx="10">
                  <c:v>0.81927710843373502</c:v>
                </c:pt>
                <c:pt idx="11">
                  <c:v>0.72289156626506024</c:v>
                </c:pt>
                <c:pt idx="12">
                  <c:v>0.72289156626506024</c:v>
                </c:pt>
                <c:pt idx="13">
                  <c:v>0.77108433734939763</c:v>
                </c:pt>
                <c:pt idx="14">
                  <c:v>0.83132530120481929</c:v>
                </c:pt>
                <c:pt idx="15">
                  <c:v>0.70361445783132526</c:v>
                </c:pt>
                <c:pt idx="16">
                  <c:v>0.68674698795180722</c:v>
                </c:pt>
                <c:pt idx="17">
                  <c:v>0.67469879518072295</c:v>
                </c:pt>
                <c:pt idx="18">
                  <c:v>0.67469879518072295</c:v>
                </c:pt>
                <c:pt idx="19">
                  <c:v>0.60240963855421692</c:v>
                </c:pt>
                <c:pt idx="20">
                  <c:v>0.48192771084337355</c:v>
                </c:pt>
                <c:pt idx="21">
                  <c:v>0.59036144578313254</c:v>
                </c:pt>
                <c:pt idx="22">
                  <c:v>0.57831325301204817</c:v>
                </c:pt>
                <c:pt idx="23">
                  <c:v>0.49397590361445781</c:v>
                </c:pt>
                <c:pt idx="24">
                  <c:v>0.54216867469879526</c:v>
                </c:pt>
                <c:pt idx="25">
                  <c:v>0.57831325301204817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59-4ACC-81A0-C65403635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3419472"/>
        <c:axId val="533410224"/>
      </c:lineChart>
      <c:lineChart>
        <c:grouping val="standard"/>
        <c:varyColors val="0"/>
        <c:ser>
          <c:idx val="1"/>
          <c:order val="1"/>
          <c:tx>
            <c:strRef>
              <c:f>'C:\Users\Belluati\Documents\Lella\Università\libro carocci Europa\Belluati\[dati tg rai serali periodo elettorale.xls]Foglio1'!$D$1</c:f>
              <c:strCache>
                <c:ptCount val="1"/>
                <c:pt idx="0">
                  <c:v>incrementi news tg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'C:\Users\Belluati\Documents\Lella\Università\libro carocci Europa\Belluati\[dati tg rai serali periodo elettorale.xls]Foglio1'!$B$2:$B$27</c:f>
              <c:numCache>
                <c:formatCode>General</c:formatCode>
                <c:ptCount val="2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</c:numCache>
            </c:numRef>
          </c:cat>
          <c:val>
            <c:numRef>
              <c:f>'C:\Users\Belluati\Documents\Lella\Università\libro carocci Europa\Belluati\[dati tg rai serali periodo elettorale.xls]Foglio1'!$D$2:$D$27</c:f>
              <c:numCache>
                <c:formatCode>General</c:formatCode>
                <c:ptCount val="26"/>
                <c:pt idx="6">
                  <c:v>0</c:v>
                </c:pt>
                <c:pt idx="7">
                  <c:v>3.3636363636363638</c:v>
                </c:pt>
                <c:pt idx="8">
                  <c:v>11.545454545454545</c:v>
                </c:pt>
                <c:pt idx="9">
                  <c:v>39.272727272727273</c:v>
                </c:pt>
                <c:pt idx="10">
                  <c:v>34.18181818181818</c:v>
                </c:pt>
                <c:pt idx="11">
                  <c:v>77.090909090909093</c:v>
                </c:pt>
                <c:pt idx="12">
                  <c:v>55.090909090909093</c:v>
                </c:pt>
                <c:pt idx="13">
                  <c:v>69</c:v>
                </c:pt>
                <c:pt idx="14">
                  <c:v>73.545454545454547</c:v>
                </c:pt>
                <c:pt idx="15">
                  <c:v>83.818181818181813</c:v>
                </c:pt>
                <c:pt idx="16">
                  <c:v>77.63636363636364</c:v>
                </c:pt>
                <c:pt idx="17">
                  <c:v>67.36363636363636</c:v>
                </c:pt>
                <c:pt idx="18">
                  <c:v>54.545454545454547</c:v>
                </c:pt>
                <c:pt idx="19">
                  <c:v>35.636363636363633</c:v>
                </c:pt>
                <c:pt idx="20">
                  <c:v>66.818181818181813</c:v>
                </c:pt>
                <c:pt idx="21">
                  <c:v>84</c:v>
                </c:pt>
                <c:pt idx="22">
                  <c:v>59.18181818181818</c:v>
                </c:pt>
                <c:pt idx="23">
                  <c:v>119.09090909090909</c:v>
                </c:pt>
                <c:pt idx="24">
                  <c:v>123.18181818181819</c:v>
                </c:pt>
                <c:pt idx="25">
                  <c:v>129.18181818181819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59-4ACC-81A0-C654036352F9}"/>
            </c:ext>
          </c:extLst>
        </c:ser>
        <c:ser>
          <c:idx val="2"/>
          <c:order val="2"/>
          <c:tx>
            <c:strRef>
              <c:f>'C:\Users\Belluati\Documents\Lella\Università\libro carocci Europa\Belluati\[dati tg rai serali periodo elettorale.xls]Foglio1'!$E$1</c:f>
              <c:strCache>
                <c:ptCount val="1"/>
                <c:pt idx="0">
                  <c:v>incrementi Erasmus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'C:\Users\Belluati\Documents\Lella\Università\libro carocci Europa\Belluati\[dati tg rai serali periodo elettorale.xls]Foglio1'!$B$2:$B$27</c:f>
              <c:numCache>
                <c:formatCode>General</c:formatCode>
                <c:ptCount val="26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</c:numCache>
            </c:numRef>
          </c:cat>
          <c:val>
            <c:numRef>
              <c:f>'C:\Users\Belluati\Documents\Lella\Università\libro carocci Europa\Belluati\[dati tg rai serali periodo elettorale.xls]Foglio1'!$E$2:$E$27</c:f>
              <c:numCache>
                <c:formatCode>General</c:formatCode>
                <c:ptCount val="26"/>
                <c:pt idx="0">
                  <c:v>0</c:v>
                </c:pt>
                <c:pt idx="1">
                  <c:v>6.2045454545454541</c:v>
                </c:pt>
                <c:pt idx="2">
                  <c:v>10.431818181818182</c:v>
                </c:pt>
                <c:pt idx="3">
                  <c:v>15.25</c:v>
                </c:pt>
                <c:pt idx="4">
                  <c:v>19.100000000000001</c:v>
                </c:pt>
                <c:pt idx="5">
                  <c:v>24.127272727272729</c:v>
                </c:pt>
                <c:pt idx="6">
                  <c:v>30.945454545454545</c:v>
                </c:pt>
                <c:pt idx="7">
                  <c:v>32.804545454545455</c:v>
                </c:pt>
                <c:pt idx="8">
                  <c:v>40.768181818181816</c:v>
                </c:pt>
                <c:pt idx="9">
                  <c:v>40.486363636363635</c:v>
                </c:pt>
                <c:pt idx="10">
                  <c:v>42.140909090909091</c:v>
                </c:pt>
                <c:pt idx="11">
                  <c:v>49.43181818181818</c:v>
                </c:pt>
                <c:pt idx="12">
                  <c:v>56.459090909090911</c:v>
                </c:pt>
                <c:pt idx="13">
                  <c:v>60.240909090909092</c:v>
                </c:pt>
                <c:pt idx="14">
                  <c:v>63.409090909090907</c:v>
                </c:pt>
                <c:pt idx="15">
                  <c:v>69.204545454545453</c:v>
                </c:pt>
                <c:pt idx="16">
                  <c:v>76.49545454545455</c:v>
                </c:pt>
                <c:pt idx="17">
                  <c:v>74.727272727272734</c:v>
                </c:pt>
                <c:pt idx="18">
                  <c:v>74.49545454545455</c:v>
                </c:pt>
                <c:pt idx="19">
                  <c:v>78.159090909090907</c:v>
                </c:pt>
                <c:pt idx="20">
                  <c:v>83.472727272727269</c:v>
                </c:pt>
                <c:pt idx="21">
                  <c:v>88.072727272727278</c:v>
                </c:pt>
                <c:pt idx="22">
                  <c:v>95.631818181818176</c:v>
                </c:pt>
                <c:pt idx="23">
                  <c:v>100.14090909090909</c:v>
                </c:pt>
                <c:pt idx="24">
                  <c:v>106.25909090909092</c:v>
                </c:pt>
                <c:pt idx="25">
                  <c:v>117.29545454545455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59-4ACC-81A0-C65403635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3424368"/>
        <c:axId val="533415120"/>
      </c:lineChart>
      <c:catAx>
        <c:axId val="53341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34102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33410224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3419472"/>
        <c:crosses val="autoZero"/>
        <c:crossBetween val="between"/>
        <c:minorUnit val="0.2"/>
      </c:valAx>
      <c:catAx>
        <c:axId val="533424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33415120"/>
        <c:crosses val="autoZero"/>
        <c:auto val="1"/>
        <c:lblAlgn val="ctr"/>
        <c:lblOffset val="100"/>
        <c:noMultiLvlLbl val="0"/>
      </c:catAx>
      <c:valAx>
        <c:axId val="533415120"/>
        <c:scaling>
          <c:orientation val="minMax"/>
        </c:scaling>
        <c:delete val="0"/>
        <c:axPos val="r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3424368"/>
        <c:crosses val="max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0.45077</cdr:x>
      <cdr:y>0.02965</cdr:y>
    </cdr:from>
    <cdr:to>
      <cdr:x>0.45993</cdr:x>
      <cdr:y>0.8375</cdr:y>
    </cdr:to>
    <cdr:sp macro="" textlink="">
      <cdr:nvSpPr>
        <cdr:cNvPr id="14337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4866443" y="176980"/>
          <a:ext cx="98847" cy="482137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rnd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prstDash val="sysDot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0.73588</cdr:x>
      <cdr:y>0.01876</cdr:y>
    </cdr:from>
    <cdr:to>
      <cdr:x>0.73727</cdr:x>
      <cdr:y>0.83361</cdr:y>
    </cdr:to>
    <cdr:sp macro="" textlink="">
      <cdr:nvSpPr>
        <cdr:cNvPr id="14338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7944465" y="111965"/>
          <a:ext cx="14935" cy="486315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rnd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prstDash val="sysDot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0.06809</cdr:x>
      <cdr:y>0.54753</cdr:y>
    </cdr:from>
    <cdr:to>
      <cdr:x>0.3667</cdr:x>
      <cdr:y>0.70363</cdr:y>
    </cdr:to>
    <cdr:sp macro="" textlink="">
      <cdr:nvSpPr>
        <cdr:cNvPr id="14339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4636" y="1319452"/>
          <a:ext cx="1467638" cy="37617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7432" rIns="27432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it-IT" sz="1800" b="1" i="0" u="none" strike="noStrike" baseline="0" dirty="0" smtClean="0">
              <a:solidFill>
                <a:srgbClr val="000000"/>
              </a:solidFill>
            </a:rPr>
            <a:t>Consenso permissivo</a:t>
          </a:r>
          <a:endParaRPr lang="it-IT" sz="1800" b="1" i="0" u="none" strike="noStrike" baseline="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0.41311</cdr:x>
      <cdr:y>0.5936</cdr:y>
    </cdr:from>
    <cdr:to>
      <cdr:x>0.73991</cdr:x>
      <cdr:y>0.709</cdr:y>
    </cdr:to>
    <cdr:sp macro="" textlink="">
      <cdr:nvSpPr>
        <cdr:cNvPr id="14340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45017" y="1781032"/>
          <a:ext cx="1938827" cy="3462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90000" tIns="0" rIns="90000" bIns="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it-IT" sz="1800" b="1" i="0" u="none" strike="noStrike" baseline="0" dirty="0" smtClean="0">
              <a:solidFill>
                <a:srgbClr val="000000"/>
              </a:solidFill>
              <a:latin typeface="+mn-lt"/>
            </a:rPr>
            <a:t>Euroscetticismo</a:t>
          </a:r>
          <a:endParaRPr lang="it-IT" sz="1600" b="1" i="0" u="none" strike="noStrike" baseline="0" dirty="0">
            <a:solidFill>
              <a:srgbClr val="000000"/>
            </a:solidFill>
            <a:latin typeface="+mn-lt"/>
          </a:endParaRPr>
        </a:p>
        <a:p xmlns:a="http://schemas.openxmlformats.org/drawingml/2006/main">
          <a:pPr algn="ctr" rtl="0">
            <a:defRPr sz="1000"/>
          </a:pPr>
          <a:endParaRPr lang="it-IT" sz="1600" b="1" i="0" u="sng" strike="noStrike" baseline="0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0.73262</cdr:x>
      <cdr:y>0.56485</cdr:y>
    </cdr:from>
    <cdr:to>
      <cdr:x>0.96897</cdr:x>
      <cdr:y>0.70009</cdr:y>
    </cdr:to>
    <cdr:sp macro="" textlink="">
      <cdr:nvSpPr>
        <cdr:cNvPr id="14341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35021" y="3384040"/>
          <a:ext cx="2624433" cy="8102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7432" rIns="27432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it-IT" sz="1800" b="1" i="0" u="none" strike="noStrike" baseline="0" dirty="0">
              <a:solidFill>
                <a:srgbClr val="000000"/>
              </a:solidFill>
              <a:latin typeface="+mn-lt"/>
            </a:rPr>
            <a:t>Europeismo liquido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2ABDD-64F9-44C6-9E8B-E48E1932B1C1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9A3D5-1335-48EC-89B2-87445F39C0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90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071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34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216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464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078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96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447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31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9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16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1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49100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9063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32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2431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13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A9086D1-436B-4F20-8637-AF9F7C4D2CA4}" type="datetimeFigureOut">
              <a:rPr lang="it-IT" smtClean="0"/>
              <a:t>24/03/2020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63223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eelects.eu/2019spitzenkandidaten/" TargetMode="External"/><Relationship Id="rId2" Type="http://schemas.openxmlformats.org/officeDocument/2006/relationships/hyperlink" Target="https://ec.europa.eu/commission/sites/beta-political/files/recommendation-enhancing-european-nature-efficient-conduct-2019-elections_e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uroparl.europa.eu/RegData/etudes/BRIE/2019/635548/EPRS_BRI(2019)635548_EN.pdf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88758" y="856648"/>
            <a:ext cx="11617692" cy="2974208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Comunicare </a:t>
            </a:r>
            <a:r>
              <a:rPr lang="it-IT" sz="4000" b="1" dirty="0" err="1" smtClean="0"/>
              <a:t>l’europa</a:t>
            </a:r>
            <a:r>
              <a:rPr lang="it-IT" sz="4000" b="1" dirty="0" smtClean="0"/>
              <a:t>. 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800" dirty="0" smtClean="0"/>
              <a:t>istituzioni, rappresentazioni e opinione pubblica</a:t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Argomento: </a:t>
            </a:r>
            <a:r>
              <a:rPr lang="it-IT" sz="2800" dirty="0" smtClean="0"/>
              <a:t>deficit democratico vs deficit informativo 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62399" y="5034013"/>
            <a:ext cx="7197726" cy="75718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Marinella </a:t>
            </a:r>
            <a:r>
              <a:rPr lang="it-IT" sz="2000" dirty="0" err="1" smtClean="0"/>
              <a:t>Belluati</a:t>
            </a:r>
            <a:endParaRPr lang="it-IT" sz="2000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7093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1001" y="608235"/>
            <a:ext cx="11063747" cy="58122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4000" b="1" dirty="0" smtClean="0">
                <a:solidFill>
                  <a:schemeClr val="tx1"/>
                </a:solidFill>
              </a:rPr>
              <a:t>INFORMAZIONE EUROPEA </a:t>
            </a:r>
            <a:r>
              <a:rPr lang="it-IT" sz="4000" dirty="0" smtClean="0">
                <a:solidFill>
                  <a:schemeClr val="tx1"/>
                </a:solidFill>
              </a:rPr>
              <a:t>produzione di notizie che riguarda l’operato delle istituzioni europee (Istituzioni europee; uffici stampa, agenzie stampa, Corrispondenti, Istituzioni nazionali, Lobby)</a:t>
            </a:r>
          </a:p>
          <a:p>
            <a:pPr marL="0" indent="0">
              <a:buNone/>
            </a:pPr>
            <a:r>
              <a:rPr lang="it-IT" sz="4000" b="1" dirty="0">
                <a:solidFill>
                  <a:schemeClr val="tx1"/>
                </a:solidFill>
              </a:rPr>
              <a:t>COMUNICAZIONE EUROPEA </a:t>
            </a:r>
            <a:r>
              <a:rPr lang="it-IT" sz="4000" dirty="0" smtClean="0">
                <a:solidFill>
                  <a:schemeClr val="tx1"/>
                </a:solidFill>
              </a:rPr>
              <a:t>costruzione </a:t>
            </a:r>
            <a:r>
              <a:rPr lang="it-IT" sz="4000" dirty="0">
                <a:solidFill>
                  <a:schemeClr val="tx1"/>
                </a:solidFill>
              </a:rPr>
              <a:t>di un ambiente </a:t>
            </a:r>
            <a:r>
              <a:rPr lang="it-IT" sz="4000" dirty="0" smtClean="0">
                <a:solidFill>
                  <a:schemeClr val="tx1"/>
                </a:solidFill>
              </a:rPr>
              <a:t>di relazione che genera riconoscimento (Élites </a:t>
            </a:r>
            <a:r>
              <a:rPr lang="it-IT" sz="4000" dirty="0">
                <a:solidFill>
                  <a:schemeClr val="tx1"/>
                </a:solidFill>
              </a:rPr>
              <a:t>intellettuale e </a:t>
            </a:r>
            <a:r>
              <a:rPr lang="it-IT" sz="4000" dirty="0" smtClean="0">
                <a:solidFill>
                  <a:schemeClr val="tx1"/>
                </a:solidFill>
              </a:rPr>
              <a:t>politica, Giornalismo </a:t>
            </a:r>
            <a:r>
              <a:rPr lang="it-IT" sz="4000" dirty="0">
                <a:solidFill>
                  <a:schemeClr val="tx1"/>
                </a:solidFill>
              </a:rPr>
              <a:t>come </a:t>
            </a:r>
            <a:r>
              <a:rPr lang="it-IT" sz="4000" dirty="0" err="1" smtClean="0">
                <a:solidFill>
                  <a:schemeClr val="tx1"/>
                </a:solidFill>
              </a:rPr>
              <a:t>opinionismo</a:t>
            </a:r>
            <a:r>
              <a:rPr lang="it-IT" sz="4000" dirty="0" smtClean="0">
                <a:solidFill>
                  <a:schemeClr val="tx1"/>
                </a:solidFill>
              </a:rPr>
              <a:t>, Opinione </a:t>
            </a:r>
            <a:r>
              <a:rPr lang="it-IT" sz="4000" dirty="0">
                <a:solidFill>
                  <a:schemeClr val="tx1"/>
                </a:solidFill>
              </a:rPr>
              <a:t>pubblica (blog, gruppi organizzati)</a:t>
            </a:r>
          </a:p>
          <a:p>
            <a:pPr marL="0" indent="0">
              <a:buNone/>
            </a:pPr>
            <a:endParaRPr lang="it-IT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00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276" y="0"/>
            <a:ext cx="7147034" cy="684505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 rot="19683806">
            <a:off x="7704027" y="1658986"/>
            <a:ext cx="4786631" cy="2585323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rtlCol="0" anchor="b" anchorCtr="1">
            <a:spAutoFit/>
          </a:bodyPr>
          <a:lstStyle/>
          <a:p>
            <a:r>
              <a:rPr lang="it-IT" sz="5400" dirty="0" smtClean="0"/>
              <a:t>Lo spazio d’azione  dell’Europa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17948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4677" y="2284395"/>
            <a:ext cx="10131425" cy="1456267"/>
          </a:xfrm>
        </p:spPr>
        <p:txBody>
          <a:bodyPr/>
          <a:lstStyle/>
          <a:p>
            <a:r>
              <a:rPr lang="it-IT" dirty="0" err="1" smtClean="0"/>
              <a:t>European</a:t>
            </a:r>
            <a:r>
              <a:rPr lang="it-IT" dirty="0" smtClean="0"/>
              <a:t> </a:t>
            </a:r>
            <a:r>
              <a:rPr lang="it-IT" dirty="0" err="1" smtClean="0"/>
              <a:t>Election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deficit democratico vs deficit informativo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92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6411" y="0"/>
            <a:ext cx="10131425" cy="603183"/>
          </a:xfrm>
        </p:spPr>
        <p:txBody>
          <a:bodyPr>
            <a:normAutofit fontScale="90000"/>
          </a:bodyPr>
          <a:lstStyle/>
          <a:p>
            <a:r>
              <a:rPr lang="it-IT" b="1" dirty="0" err="1" smtClean="0"/>
              <a:t>European</a:t>
            </a:r>
            <a:r>
              <a:rPr lang="it-IT" b="1" dirty="0" smtClean="0"/>
              <a:t> </a:t>
            </a:r>
            <a:r>
              <a:rPr lang="it-IT" b="1" dirty="0" err="1" smtClean="0"/>
              <a:t>election</a:t>
            </a:r>
            <a:r>
              <a:rPr lang="it-IT" b="1" dirty="0" smtClean="0"/>
              <a:t> (</a:t>
            </a:r>
            <a:r>
              <a:rPr lang="it-IT" b="1" dirty="0" err="1" smtClean="0"/>
              <a:t>theoretical</a:t>
            </a:r>
            <a:r>
              <a:rPr lang="it-IT" b="1" dirty="0" smtClean="0"/>
              <a:t> </a:t>
            </a:r>
            <a:r>
              <a:rPr lang="it-IT" b="1" dirty="0" err="1" smtClean="0"/>
              <a:t>framework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6411" y="535272"/>
            <a:ext cx="11801909" cy="6322728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it-IT" sz="2500" b="1" dirty="0" smtClean="0"/>
              <a:t>Second </a:t>
            </a:r>
            <a:r>
              <a:rPr lang="it-IT" sz="2500" b="1" dirty="0" err="1" smtClean="0"/>
              <a:t>order</a:t>
            </a:r>
            <a:r>
              <a:rPr lang="it-IT" sz="2500" b="1" dirty="0" smtClean="0"/>
              <a:t> </a:t>
            </a:r>
            <a:r>
              <a:rPr lang="it-IT" sz="2500" b="1" dirty="0" err="1" smtClean="0"/>
              <a:t>election</a:t>
            </a:r>
            <a:endParaRPr lang="it-IT" sz="2500" b="1" dirty="0" smtClean="0"/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Meno importanti rispetto alle elezioni nazionali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Disomogenee rispetto ai meccanismi di voto tradizionali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Minor impegno dei partiti politici in termini di attività di campagna e di risorse, di solito vincono i partiti marginali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L’esito è dato dalla prossimità con i cicli politici nazionali (usato come test elettorale)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Smobilitazione del voto tradizionale viene usato come voto di protesta (si vota con gli occhi e non con la testa)</a:t>
            </a:r>
          </a:p>
          <a:p>
            <a:pPr marL="0" indent="0">
              <a:spcAft>
                <a:spcPts val="0"/>
              </a:spcAft>
              <a:buNone/>
            </a:pPr>
            <a:endParaRPr lang="it-IT" sz="2500" dirty="0" smtClean="0"/>
          </a:p>
          <a:p>
            <a:pPr marL="0" indent="0">
              <a:spcAft>
                <a:spcPts val="0"/>
              </a:spcAft>
              <a:buNone/>
            </a:pPr>
            <a:r>
              <a:rPr lang="it-IT" sz="2500" b="1" dirty="0" smtClean="0"/>
              <a:t>Europe </a:t>
            </a:r>
            <a:r>
              <a:rPr lang="it-IT" sz="2500" b="1" dirty="0" err="1" smtClean="0"/>
              <a:t>Salience</a:t>
            </a:r>
            <a:r>
              <a:rPr lang="it-IT" sz="2500" b="1" dirty="0" smtClean="0"/>
              <a:t> </a:t>
            </a:r>
            <a:r>
              <a:rPr lang="it-IT" sz="2500" b="1" dirty="0" err="1" smtClean="0"/>
              <a:t>Theory</a:t>
            </a:r>
            <a:endParaRPr lang="it-IT" sz="2500" b="1" dirty="0" smtClean="0"/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Le </a:t>
            </a:r>
            <a:r>
              <a:rPr lang="it-IT" sz="2500" dirty="0"/>
              <a:t>elezioni europee stanno assumendo un ruolo sempre più centrale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I temi più che i partiti diventano centrali nelle elezioni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L’elettorato reagisce in base a sensibilità su temi definiti all’interno di frame europei (green, </a:t>
            </a:r>
            <a:r>
              <a:rPr lang="it-IT" sz="2500" dirty="0" err="1" smtClean="0"/>
              <a:t>migration</a:t>
            </a:r>
            <a:r>
              <a:rPr lang="it-IT" sz="2500" dirty="0" smtClean="0"/>
              <a:t>, gender…) e su questi valutano il posizionamento dei partiti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Il voto è più polarizzato (destra/sinistra)</a:t>
            </a:r>
          </a:p>
          <a:p>
            <a:pPr marL="0" indent="0">
              <a:spcAft>
                <a:spcPts val="0"/>
              </a:spcAft>
              <a:buNone/>
            </a:pPr>
            <a:r>
              <a:rPr lang="it-IT" sz="2500" dirty="0" smtClean="0"/>
              <a:t>I partiti antieuropei tendono ad avere più successo</a:t>
            </a:r>
            <a:endParaRPr lang="it-IT" sz="2500" dirty="0"/>
          </a:p>
        </p:txBody>
      </p:sp>
    </p:spTree>
    <p:extLst>
      <p:ext uri="{BB962C8B-B14F-4D97-AF65-F5344CB8AC3E}">
        <p14:creationId xmlns:p14="http://schemas.microsoft.com/office/powerpoint/2010/main" val="47199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5664" y="273666"/>
            <a:ext cx="9784080" cy="1508760"/>
          </a:xfrm>
        </p:spPr>
        <p:txBody>
          <a:bodyPr/>
          <a:lstStyle/>
          <a:p>
            <a:r>
              <a:rPr lang="it-IT" b="1" dirty="0" smtClean="0"/>
              <a:t>EU </a:t>
            </a:r>
            <a:r>
              <a:rPr lang="it-IT" b="1" dirty="0" err="1" smtClean="0"/>
              <a:t>Election</a:t>
            </a:r>
            <a:r>
              <a:rPr lang="it-IT" b="1" dirty="0" smtClean="0"/>
              <a:t> 2019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103" y="2017986"/>
            <a:ext cx="11803117" cy="4494223"/>
          </a:xfrm>
        </p:spPr>
        <p:txBody>
          <a:bodyPr>
            <a:normAutofit fontScale="92500" lnSpcReduction="20000"/>
          </a:bodyPr>
          <a:lstStyle/>
          <a:p>
            <a:r>
              <a:rPr lang="it-IT" sz="3600" dirty="0" smtClean="0"/>
              <a:t>Secondo </a:t>
            </a:r>
            <a:r>
              <a:rPr lang="it-IT" sz="3600" dirty="0" err="1" smtClean="0"/>
              <a:t>orders</a:t>
            </a:r>
            <a:r>
              <a:rPr lang="it-IT" sz="3600" dirty="0" smtClean="0"/>
              <a:t> (</a:t>
            </a:r>
            <a:r>
              <a:rPr lang="it-IT" sz="3600" dirty="0" err="1" smtClean="0"/>
              <a:t>Reif</a:t>
            </a:r>
            <a:r>
              <a:rPr lang="it-IT" sz="3600" dirty="0" smtClean="0"/>
              <a:t> and Schmitt, 1970) vs </a:t>
            </a:r>
            <a:r>
              <a:rPr lang="it-IT" sz="3600" dirty="0" err="1" smtClean="0"/>
              <a:t>second</a:t>
            </a:r>
            <a:r>
              <a:rPr lang="it-IT" sz="3600" dirty="0" smtClean="0"/>
              <a:t> rate (de </a:t>
            </a:r>
            <a:r>
              <a:rPr lang="it-IT" sz="3600" dirty="0" err="1" smtClean="0"/>
              <a:t>Vreese</a:t>
            </a:r>
            <a:r>
              <a:rPr lang="it-IT" sz="3600" dirty="0" smtClean="0"/>
              <a:t>, 2007)</a:t>
            </a:r>
          </a:p>
          <a:p>
            <a:r>
              <a:rPr lang="it-IT" sz="3600" dirty="0" smtClean="0"/>
              <a:t>51,2 % di elettori</a:t>
            </a:r>
          </a:p>
          <a:p>
            <a:r>
              <a:rPr lang="it-IT" sz="3600" dirty="0" err="1" smtClean="0"/>
              <a:t>European</a:t>
            </a:r>
            <a:r>
              <a:rPr lang="it-IT" sz="3600" dirty="0" smtClean="0"/>
              <a:t> </a:t>
            </a:r>
            <a:r>
              <a:rPr lang="it-IT" sz="3600" dirty="0" err="1"/>
              <a:t>Parliament</a:t>
            </a:r>
            <a:r>
              <a:rPr lang="it-IT" sz="3600" dirty="0"/>
              <a:t> aumenta gli investimenti di campagna e le azioni di </a:t>
            </a:r>
            <a:r>
              <a:rPr lang="it-IT" sz="3600" dirty="0" smtClean="0"/>
              <a:t>engagement e specializzazione funzione comunicativa istituzionale</a:t>
            </a:r>
            <a:endParaRPr lang="it-IT" sz="3600" dirty="0"/>
          </a:p>
          <a:p>
            <a:r>
              <a:rPr lang="it-IT" sz="3600" dirty="0" smtClean="0"/>
              <a:t>Maggiore visibilità della campagna elettorale e integrazione dei modelli di comunicazione</a:t>
            </a:r>
          </a:p>
          <a:p>
            <a:r>
              <a:rPr lang="it-IT" sz="3600" dirty="0" smtClean="0"/>
              <a:t>Personalizzazione come risorsa contro il deficit democratico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03268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2298" y="536424"/>
            <a:ext cx="9784080" cy="935024"/>
          </a:xfrm>
        </p:spPr>
        <p:txBody>
          <a:bodyPr>
            <a:normAutofit/>
          </a:bodyPr>
          <a:lstStyle/>
          <a:p>
            <a:r>
              <a:rPr lang="it-IT" sz="4400" b="1" dirty="0" smtClean="0"/>
              <a:t>Lo </a:t>
            </a:r>
            <a:r>
              <a:rPr lang="it-IT" sz="4400" b="1" dirty="0" err="1" smtClean="0"/>
              <a:t>spitzencandidaten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4072" y="1843514"/>
            <a:ext cx="11314902" cy="420624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Maggior visibilità dello spitzenkandidaten</a:t>
            </a:r>
          </a:p>
          <a:p>
            <a:r>
              <a:rPr lang="it-IT" sz="3600" dirty="0" smtClean="0"/>
              <a:t>Maggior capacità del leader di giocare il proprio ruolo durante la campagna</a:t>
            </a:r>
          </a:p>
          <a:p>
            <a:r>
              <a:rPr lang="it-IT" sz="3600" dirty="0" smtClean="0"/>
              <a:t>Comunicazione elettorale del candidato più digitale</a:t>
            </a:r>
          </a:p>
          <a:p>
            <a:r>
              <a:rPr lang="it-IT" sz="3600" dirty="0" smtClean="0"/>
              <a:t>Riconoscimento istituzionale del processo di personalizzazione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9329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194" y="441831"/>
            <a:ext cx="10936529" cy="1145231"/>
          </a:xfrm>
        </p:spPr>
        <p:txBody>
          <a:bodyPr/>
          <a:lstStyle/>
          <a:p>
            <a:r>
              <a:rPr lang="it-IT" b="1" dirty="0" err="1" smtClean="0"/>
              <a:t>Spitzencandidaten</a:t>
            </a:r>
            <a:r>
              <a:rPr lang="it-IT" b="1" dirty="0" smtClean="0"/>
              <a:t> chi è (era?) costui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194" y="1948969"/>
            <a:ext cx="11010102" cy="35482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800" i="1" dirty="0"/>
              <a:t>Tenuto conto delle elezioni del Parlamento europeo e dopo aver effettuato le consultazioni appropriate, il Consiglio europeo, deliberando a maggioranza qualificata, propone al Parlamento europeo un candidato alla carica di presidente della Commissione. Tale candidato è eletto dal Parlamento europeo a maggioranza dei membri che lo compongono. Se il candidato non ottiene la maggioranza, il Consiglio europeo, deliberando a maggioranza qualificata, propone entro un mese un nuovo candidato, che è eletto dal Parlamento europeo secondo la stessa procedura. (articolo 17 comma 7)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6271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9029" y="1220472"/>
            <a:ext cx="11328400" cy="5129528"/>
          </a:xfrm>
        </p:spPr>
        <p:txBody>
          <a:bodyPr>
            <a:noAutofit/>
          </a:bodyPr>
          <a:lstStyle/>
          <a:p>
            <a:r>
              <a:rPr lang="it-IT" sz="2800" dirty="0" smtClean="0"/>
              <a:t>Debolezza istituzionale</a:t>
            </a:r>
          </a:p>
          <a:p>
            <a:pPr lvl="1"/>
            <a:r>
              <a:rPr lang="it-IT" sz="2800" dirty="0" smtClean="0"/>
              <a:t>Non </a:t>
            </a:r>
            <a:r>
              <a:rPr lang="it-IT" sz="2800" dirty="0" err="1" smtClean="0"/>
              <a:t>vincolabilità</a:t>
            </a:r>
            <a:r>
              <a:rPr lang="it-IT" sz="2800" dirty="0" smtClean="0"/>
              <a:t> del risultato</a:t>
            </a:r>
          </a:p>
          <a:p>
            <a:pPr lvl="1"/>
            <a:r>
              <a:rPr lang="it-IT" sz="2800" dirty="0" smtClean="0"/>
              <a:t>Debolezza PE  nei confronti del CE</a:t>
            </a:r>
          </a:p>
          <a:p>
            <a:pPr lvl="1"/>
            <a:r>
              <a:rPr lang="it-IT" sz="2800" dirty="0" smtClean="0"/>
              <a:t>Timing delle nomine</a:t>
            </a:r>
          </a:p>
          <a:p>
            <a:r>
              <a:rPr lang="it-IT" sz="2800" dirty="0" smtClean="0"/>
              <a:t>Debolezza partitica</a:t>
            </a:r>
          </a:p>
          <a:p>
            <a:pPr lvl="1"/>
            <a:r>
              <a:rPr lang="it-IT" sz="2800" dirty="0" smtClean="0"/>
              <a:t>Mancanza connessione dimensione partitica nazionale ed europea</a:t>
            </a:r>
          </a:p>
          <a:p>
            <a:pPr lvl="1"/>
            <a:r>
              <a:rPr lang="it-IT" sz="2800" dirty="0" smtClean="0"/>
              <a:t>Meccanismo di selezione poco partecipato</a:t>
            </a:r>
          </a:p>
          <a:p>
            <a:r>
              <a:rPr lang="it-IT" sz="2800" dirty="0" smtClean="0"/>
              <a:t>Debolezza comunicativa</a:t>
            </a:r>
          </a:p>
          <a:p>
            <a:pPr lvl="1"/>
            <a:r>
              <a:rPr lang="it-IT" sz="2800" dirty="0" smtClean="0"/>
              <a:t>Scarsa integrazione tra gli apparati e gli staff di comunicazione di candidati, gruppi europarlamentari e partiti europei</a:t>
            </a:r>
            <a:endParaRPr lang="it-IT" sz="2800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299029" y="302745"/>
            <a:ext cx="11669451" cy="835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err="1" smtClean="0">
                <a:solidFill>
                  <a:schemeClr val="tx1"/>
                </a:solidFill>
              </a:rPr>
              <a:t>SpitzenKandidaten</a:t>
            </a:r>
            <a:r>
              <a:rPr lang="it-IT" b="1" dirty="0" smtClean="0">
                <a:solidFill>
                  <a:schemeClr val="tx1"/>
                </a:solidFill>
              </a:rPr>
              <a:t> esempio di deficit democratico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67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9291" y="141528"/>
            <a:ext cx="10131425" cy="1456267"/>
          </a:xfrm>
        </p:spPr>
        <p:txBody>
          <a:bodyPr/>
          <a:lstStyle/>
          <a:p>
            <a:r>
              <a:rPr lang="it-IT" dirty="0" smtClean="0"/>
              <a:t>Elementi di novità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1597795"/>
            <a:ext cx="10131425" cy="4193406"/>
          </a:xfrm>
        </p:spPr>
        <p:txBody>
          <a:bodyPr>
            <a:normAutofit/>
          </a:bodyPr>
          <a:lstStyle/>
          <a:p>
            <a:r>
              <a:rPr lang="it-IT" sz="2800" dirty="0" err="1" smtClean="0"/>
              <a:t>Reccomendations</a:t>
            </a:r>
            <a:r>
              <a:rPr lang="it-IT" sz="2800" dirty="0" smtClean="0"/>
              <a:t> </a:t>
            </a:r>
            <a:r>
              <a:rPr lang="it-IT" sz="2800" dirty="0">
                <a:hlinkClick r:id="rId2"/>
              </a:rPr>
              <a:t>https://ec.europa.eu/commission/sites/beta-political/files/recommendation-enhancing-european-nature-efficient-conduct-2019-elections_en.pdf</a:t>
            </a:r>
            <a:endParaRPr lang="it-IT" sz="2800" dirty="0"/>
          </a:p>
          <a:p>
            <a:r>
              <a:rPr lang="it-IT" sz="2800" dirty="0" err="1" smtClean="0"/>
              <a:t>Spitzencandidaten</a:t>
            </a:r>
            <a:r>
              <a:rPr lang="it-IT" sz="2800" dirty="0" smtClean="0"/>
              <a:t> </a:t>
            </a:r>
            <a:r>
              <a:rPr lang="it-IT" sz="2800" dirty="0">
                <a:hlinkClick r:id="rId3"/>
              </a:rPr>
              <a:t>https://europeelects.eu/2019spitzenkandidaten</a:t>
            </a:r>
            <a:r>
              <a:rPr lang="it-IT" sz="2800" dirty="0" smtClean="0">
                <a:hlinkClick r:id="rId3"/>
              </a:rPr>
              <a:t>/</a:t>
            </a:r>
            <a:endParaRPr lang="it-IT" sz="2800" dirty="0" smtClean="0"/>
          </a:p>
          <a:p>
            <a:r>
              <a:rPr lang="it-IT" sz="2800" dirty="0" smtClean="0"/>
              <a:t>Gender gap </a:t>
            </a:r>
            <a:r>
              <a:rPr lang="it-IT" sz="2800" dirty="0">
                <a:hlinkClick r:id="rId4"/>
              </a:rPr>
              <a:t>http://www.europarl.europa.eu/RegData/etudes/BRIE/2019/635548/EPRS_BRI(2019)635548_EN.pdf</a:t>
            </a:r>
            <a:endParaRPr lang="it-IT" sz="2800" dirty="0" smtClean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090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21010336">
            <a:off x="10641640" y="482305"/>
            <a:ext cx="671866" cy="5069050"/>
          </a:xfrm>
        </p:spPr>
        <p:txBody>
          <a:bodyPr vert="vert">
            <a:normAutofit fontScale="90000"/>
          </a:bodyPr>
          <a:lstStyle/>
          <a:p>
            <a:r>
              <a:rPr lang="it-IT" b="1" dirty="0" err="1" smtClean="0"/>
              <a:t>European</a:t>
            </a:r>
            <a:r>
              <a:rPr lang="it-IT" b="1" dirty="0" smtClean="0"/>
              <a:t> </a:t>
            </a:r>
            <a:r>
              <a:rPr lang="it-IT" b="1" dirty="0" err="1" smtClean="0"/>
              <a:t>elections</a:t>
            </a:r>
            <a:r>
              <a:rPr lang="it-IT" b="1" dirty="0" smtClean="0"/>
              <a:t> </a:t>
            </a:r>
            <a:r>
              <a:rPr lang="it-IT" b="1" dirty="0" err="1" smtClean="0"/>
              <a:t>seats</a:t>
            </a:r>
            <a:endParaRPr lang="it-IT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011" y="36341"/>
            <a:ext cx="9221002" cy="682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6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9265" y="501445"/>
            <a:ext cx="11071123" cy="5810864"/>
          </a:xfrm>
        </p:spPr>
        <p:txBody>
          <a:bodyPr>
            <a:noAutofit/>
          </a:bodyPr>
          <a:lstStyle/>
          <a:p>
            <a:pPr marL="0" indent="0" algn="just" defTabSz="620713">
              <a:buNone/>
            </a:pPr>
            <a:r>
              <a:rPr lang="en-GB" sz="3200" b="1" dirty="0" smtClean="0">
                <a:solidFill>
                  <a:schemeClr val="tx1"/>
                </a:solidFill>
              </a:rPr>
              <a:t>DEFICIT DEMOCRATICO </a:t>
            </a:r>
          </a:p>
          <a:p>
            <a:pPr marL="0" indent="0" algn="just" defTabSz="620713">
              <a:buNone/>
            </a:pPr>
            <a:r>
              <a:rPr lang="en-GB" sz="3200" dirty="0" smtClean="0">
                <a:solidFill>
                  <a:schemeClr val="tx1"/>
                </a:solidFill>
              </a:rPr>
              <a:t>L</a:t>
            </a:r>
            <a:r>
              <a:rPr lang="it-IT" sz="3200" dirty="0" smtClean="0">
                <a:solidFill>
                  <a:schemeClr val="tx1"/>
                </a:solidFill>
              </a:rPr>
              <a:t>'Unione europea (UE) e le sue istanze soffrono di una mancanza di legittimità democratica e di un eccesso di complessità che la rendono inaccessibile al cittadino. </a:t>
            </a:r>
          </a:p>
          <a:p>
            <a:pPr marL="0" indent="0" algn="just" defTabSz="620713">
              <a:buNone/>
            </a:pPr>
            <a:r>
              <a:rPr lang="it-IT" sz="3200" dirty="0" smtClean="0">
                <a:solidFill>
                  <a:schemeClr val="tx1"/>
                </a:solidFill>
              </a:rPr>
              <a:t>Gli </a:t>
            </a:r>
            <a:r>
              <a:rPr lang="it-IT" sz="3200" dirty="0">
                <a:solidFill>
                  <a:schemeClr val="tx1"/>
                </a:solidFill>
              </a:rPr>
              <a:t>elettori europei non sentono di avere una modalità efficace per respingere un «governo» che a loro non piace e per cambiare in qualche modo il corso delle politiche e della </a:t>
            </a:r>
            <a:r>
              <a:rPr lang="it-IT" sz="3200" dirty="0" smtClean="0">
                <a:solidFill>
                  <a:schemeClr val="tx1"/>
                </a:solidFill>
              </a:rPr>
              <a:t>politica.</a:t>
            </a:r>
          </a:p>
          <a:p>
            <a:pPr marL="0" indent="0" algn="r" defTabSz="620713"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(fonte </a:t>
            </a:r>
            <a:r>
              <a:rPr lang="it-IT" sz="2400" dirty="0" err="1" smtClean="0">
                <a:solidFill>
                  <a:schemeClr val="tx1"/>
                </a:solidFill>
              </a:rPr>
              <a:t>Eur-Lex</a:t>
            </a:r>
            <a:r>
              <a:rPr lang="it-IT" sz="2400" dirty="0" smtClean="0">
                <a:solidFill>
                  <a:schemeClr val="tx1"/>
                </a:solidFill>
              </a:rPr>
              <a:t> sito di diritto dell’Unione europea)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5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29427" y="663341"/>
            <a:ext cx="662573" cy="5531318"/>
          </a:xfrm>
        </p:spPr>
        <p:txBody>
          <a:bodyPr/>
          <a:lstStyle/>
          <a:p>
            <a:r>
              <a:rPr lang="it-IT" b="1" dirty="0" err="1" smtClean="0"/>
              <a:t>turnout</a:t>
            </a:r>
            <a:endParaRPr lang="it-IT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816315" cy="685952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315" y="0"/>
            <a:ext cx="5610828" cy="685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48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1070" y="483873"/>
            <a:ext cx="9784080" cy="10611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Modelli di comunicazione di comunicazione «ibrida»?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685" y="2011680"/>
            <a:ext cx="10789384" cy="420624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Partito europeo ha maggior capacità di penetrazione del leader e non lo spende (EPP)</a:t>
            </a:r>
          </a:p>
          <a:p>
            <a:r>
              <a:rPr lang="it-IT" sz="3600" dirty="0" smtClean="0"/>
              <a:t>Il leader ha maggior capacità comunicativa rispetto al partito che non lo sostiene (S&amp;D)</a:t>
            </a:r>
          </a:p>
          <a:p>
            <a:r>
              <a:rPr lang="it-IT" sz="3600" dirty="0" smtClean="0"/>
              <a:t>Integrazione tra leader e partiti (Green, </a:t>
            </a:r>
            <a:r>
              <a:rPr lang="it-IT" sz="3600" dirty="0" err="1"/>
              <a:t>Alde</a:t>
            </a:r>
            <a:r>
              <a:rPr lang="it-IT" sz="3600" dirty="0"/>
              <a:t>)</a:t>
            </a:r>
            <a:endParaRPr lang="it-IT" sz="3600" dirty="0" smtClean="0"/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66334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7910" y="89835"/>
            <a:ext cx="10131425" cy="63205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Caratteristiche del deficit democratico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419" y="587141"/>
            <a:ext cx="11567158" cy="6367112"/>
          </a:xfrm>
        </p:spPr>
        <p:txBody>
          <a:bodyPr>
            <a:noAutofit/>
          </a:bodyPr>
          <a:lstStyle/>
          <a:p>
            <a:r>
              <a:rPr lang="it-IT" sz="2700" dirty="0" smtClean="0"/>
              <a:t>Problemi di legittimazione istituzionale</a:t>
            </a:r>
          </a:p>
          <a:p>
            <a:r>
              <a:rPr lang="it-IT" sz="2700" dirty="0" smtClean="0"/>
              <a:t>Le funzioni e le attività delle istituzioni europee sembrano essere meno trasparenti e meno controllabili rispetto a quelle nazionali</a:t>
            </a:r>
          </a:p>
          <a:p>
            <a:r>
              <a:rPr lang="it-IT" sz="2700" dirty="0" smtClean="0"/>
              <a:t>Il potere delle istituzioni europee sembra essere troppo ingerente e fuori controllo dalle istituzioni nazionali (quando invece è il contrario)</a:t>
            </a:r>
          </a:p>
          <a:p>
            <a:r>
              <a:rPr lang="it-IT" sz="2700" dirty="0" smtClean="0"/>
              <a:t>Viene percepito un divario tra poteri delle istituzioni europee e capacità di controllo da parte dei cittadini</a:t>
            </a:r>
          </a:p>
          <a:p>
            <a:r>
              <a:rPr lang="it-IT" sz="2700" dirty="0" smtClean="0"/>
              <a:t>I deficit democratico viene spesso associato alla depoliticizzazione delle decisioni europee (</a:t>
            </a:r>
            <a:r>
              <a:rPr lang="it-IT" sz="2700" dirty="0" err="1" smtClean="0"/>
              <a:t>polity</a:t>
            </a:r>
            <a:r>
              <a:rPr lang="it-IT" sz="2700" dirty="0" smtClean="0"/>
              <a:t> senza </a:t>
            </a:r>
            <a:r>
              <a:rPr lang="it-IT" sz="2700" dirty="0" err="1" smtClean="0"/>
              <a:t>politics</a:t>
            </a:r>
            <a:r>
              <a:rPr lang="it-IT" sz="2700" dirty="0" smtClean="0"/>
              <a:t>; politici senza politica)</a:t>
            </a:r>
          </a:p>
          <a:p>
            <a:r>
              <a:rPr lang="it-IT" sz="2700" dirty="0" smtClean="0"/>
              <a:t>Le istituzioni europee sono considerate troppo vicine alle élite, soprattutto economiche, e troppo tecnocratiche</a:t>
            </a:r>
          </a:p>
          <a:p>
            <a:r>
              <a:rPr lang="it-IT" sz="2700" dirty="0" smtClean="0"/>
              <a:t>Gap tra votanti, aspirazioni e soddisfazioni (</a:t>
            </a:r>
            <a:r>
              <a:rPr lang="it-IT" sz="2700" dirty="0" err="1" smtClean="0"/>
              <a:t>Norris</a:t>
            </a:r>
            <a:r>
              <a:rPr lang="it-IT" sz="2700" dirty="0" smtClean="0"/>
              <a:t>)</a:t>
            </a:r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241615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105878" y="344882"/>
            <a:ext cx="11502189" cy="58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marL="541338" indent="-541338" algn="l" eaLnBrk="0" hangingPunct="0"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06475" indent="-285750" algn="l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14463" indent="-228600" algn="l" eaLnBrk="0" hangingPunct="0">
              <a:buClr>
                <a:schemeClr val="accent2"/>
              </a:buClr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2450" indent="-228600" algn="l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438" indent="-228600" algn="l" eaLnBrk="0" hangingPunct="0">
              <a:buClr>
                <a:schemeClr val="folHlink"/>
              </a:buClr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76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48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20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923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it-IT" altLang="it-IT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DEFICIT </a:t>
            </a:r>
            <a:r>
              <a:rPr lang="it-IT" altLang="it-IT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DEMOCRATICO (alcuni temi)</a:t>
            </a:r>
            <a:endParaRPr lang="it-IT" altLang="it-IT" sz="4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it-IT" altLang="it-IT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0"/>
              </a:spcBef>
              <a:buSzTx/>
              <a:buBlip>
                <a:blip r:embed="rId5"/>
              </a:buBlip>
            </a:pP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Problemi legati all’integrazione </a:t>
            </a:r>
            <a:r>
              <a:rPr lang="it-IT" altLang="it-IT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 </a:t>
            </a: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all’allargamento (Europa a più velocità, </a:t>
            </a:r>
            <a:r>
              <a:rPr lang="it-IT" altLang="it-IT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Brexit</a:t>
            </a: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it-IT" altLang="it-IT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altLang="it-IT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Sovranità nazionali vs sovranità europea e rinascita dei nazionalismi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altLang="it-IT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Consolidamento dell’unione monetaria e </a:t>
            </a: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crisi </a:t>
            </a:r>
            <a:r>
              <a:rPr lang="it-IT" altLang="it-IT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economica </a:t>
            </a:r>
            <a:endParaRPr lang="it-IT" altLang="it-IT" sz="36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Gestione dei fenomeni migratori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Legittimazione </a:t>
            </a:r>
            <a:r>
              <a:rPr lang="it-IT" altLang="it-IT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delle istituzioni europee nello scenario </a:t>
            </a: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internazionale (crisi siriana)</a:t>
            </a:r>
            <a:endParaRPr lang="it-IT" altLang="it-IT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621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192" y="365125"/>
            <a:ext cx="10515600" cy="943911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DEFICIT INFORMATIVO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3189" y="1556117"/>
            <a:ext cx="11000874" cy="4351338"/>
          </a:xfrm>
        </p:spPr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Il deficit informativo si ha quando i </a:t>
            </a:r>
            <a:r>
              <a:rPr lang="it-IT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cittadini non sono in grado di trovare tutte le informazioni che gli servono relativamente alle opportunità che </a:t>
            </a:r>
            <a:r>
              <a:rPr lang="it-IT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l’Europa offre e l’opinione </a:t>
            </a:r>
            <a:r>
              <a:rPr lang="it-IT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pubblica non possiede strumenti critici per valutare consapevolmente i vantaggi o gli svantaggi di appartenere ad uno spazio comune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La conseguenza è che non si individuano </a:t>
            </a:r>
            <a:r>
              <a:rPr lang="it-IT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chiaramente le ricadute delle decisioni </a:t>
            </a:r>
            <a:r>
              <a:rPr lang="it-IT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europee</a:t>
            </a:r>
            <a:endParaRPr lang="it-IT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327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8762" y="521110"/>
            <a:ext cx="11061290" cy="57813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chemeClr val="tx1"/>
                </a:solidFill>
              </a:rPr>
              <a:t>DEFICIT INFORMATIVO </a:t>
            </a:r>
            <a:r>
              <a:rPr lang="it-IT" sz="2800" b="1" dirty="0" smtClean="0"/>
              <a:t>considerazioni critiche</a:t>
            </a:r>
            <a:endParaRPr lang="it-IT" sz="2800" b="1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buSzTx/>
              <a:buBlip>
                <a:blip r:embed="rId2"/>
              </a:buBlip>
            </a:pPr>
            <a:r>
              <a:rPr lang="it-IT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 dispositivi di comunicazione sono inefficaci </a:t>
            </a:r>
          </a:p>
          <a:p>
            <a:pPr>
              <a:lnSpc>
                <a:spcPct val="110000"/>
              </a:lnSpc>
              <a:buSzTx/>
              <a:buBlip>
                <a:blip r:embed="rId2"/>
              </a:buBlip>
            </a:pPr>
            <a:r>
              <a:rPr lang="it-IT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 messaggi sono dispersivi</a:t>
            </a:r>
          </a:p>
          <a:p>
            <a:pPr>
              <a:lnSpc>
                <a:spcPct val="110000"/>
              </a:lnSpc>
              <a:buSzTx/>
              <a:buBlip>
                <a:blip r:embed="rId2"/>
              </a:buBlip>
            </a:pPr>
            <a:r>
              <a:rPr lang="it-IT" sz="2800" dirty="0"/>
              <a:t>Esiste un problema linguistico e culturale</a:t>
            </a:r>
          </a:p>
          <a:p>
            <a:pPr>
              <a:lnSpc>
                <a:spcPct val="110000"/>
              </a:lnSpc>
              <a:buSzTx/>
              <a:buBlip>
                <a:blip r:embed="rId2"/>
              </a:buBlip>
            </a:pPr>
            <a:r>
              <a:rPr lang="it-IT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it-IT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linguaggi sono molto specialistici</a:t>
            </a:r>
          </a:p>
          <a:p>
            <a:pPr>
              <a:lnSpc>
                <a:spcPct val="110000"/>
              </a:lnSpc>
              <a:buSzTx/>
              <a:buBlip>
                <a:blip r:embed="rId2"/>
              </a:buBlip>
            </a:pPr>
            <a:r>
              <a:rPr lang="it-IT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 target sono le élite istruite e dotate dei dispositivi all’avanguardia</a:t>
            </a:r>
          </a:p>
          <a:p>
            <a:pPr>
              <a:lnSpc>
                <a:spcPct val="110000"/>
              </a:lnSpc>
              <a:buSzTx/>
              <a:buBlip>
                <a:blip r:embed="rId2"/>
              </a:buBlip>
            </a:pPr>
            <a:r>
              <a:rPr lang="it-IT" altLang="it-IT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Debolezza di linee guida su come impostare il discorso pubblico europeo</a:t>
            </a:r>
          </a:p>
          <a:p>
            <a:pPr>
              <a:lnSpc>
                <a:spcPct val="110000"/>
              </a:lnSpc>
              <a:buSzTx/>
              <a:buBlip>
                <a:blip r:embed="rId2"/>
              </a:buBlip>
            </a:pPr>
            <a:r>
              <a:rPr lang="it-IT" altLang="it-IT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Scarsa professionalizzazione del giornalismo e delle forme di mediazione del discorso </a:t>
            </a:r>
            <a:r>
              <a:rPr lang="it-IT" altLang="it-IT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pubblico</a:t>
            </a:r>
          </a:p>
          <a:p>
            <a:pPr>
              <a:lnSpc>
                <a:spcPct val="110000"/>
              </a:lnSpc>
              <a:buSzTx/>
              <a:buBlip>
                <a:blip r:embed="rId2"/>
              </a:buBlip>
            </a:pPr>
            <a:r>
              <a:rPr lang="it-IT" sz="2800" dirty="0" smtClean="0">
                <a:solidFill>
                  <a:schemeClr val="tx1"/>
                </a:solidFill>
              </a:rPr>
              <a:t>Non esiste un’integrazione tra i sistemi di informazione.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12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31006" y="129112"/>
            <a:ext cx="11819823" cy="5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47688" indent="-547688" algn="l" eaLnBrk="0" hangingPunct="0"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12825" indent="-285750" algn="l" eaLnBrk="0" hangingPunct="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20813" indent="-228600" algn="l" eaLnBrk="0" hangingPunct="0">
              <a:buClr>
                <a:schemeClr val="accent2"/>
              </a:buClr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228600" algn="l" eaLnBrk="0" hangingPunct="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6788" indent="-228600" algn="l" eaLnBrk="0" hangingPunct="0">
              <a:buClr>
                <a:schemeClr val="folHlink"/>
              </a:buClr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939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511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83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55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it-IT" altLang="it-IT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DEFICIT COMUNICATIVO</a:t>
            </a:r>
          </a:p>
          <a:p>
            <a:pPr eaLnBrk="1" hangingPunct="1">
              <a:lnSpc>
                <a:spcPct val="110000"/>
              </a:lnSpc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Necessità di produrre una dimensione cognitiva sul ruolo e le funzioni dell’Europa</a:t>
            </a:r>
            <a:endParaRPr lang="it-IT" altLang="it-IT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110000"/>
              </a:lnSpc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Maggior struttura delle </a:t>
            </a:r>
            <a:r>
              <a:rPr lang="it-IT" altLang="it-IT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relazioni tra politica e opinione pubblica, tra partiti, leader e società </a:t>
            </a: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civile</a:t>
            </a:r>
          </a:p>
          <a:p>
            <a:pPr eaLnBrk="1" hangingPunct="1">
              <a:lnSpc>
                <a:spcPct val="110000"/>
              </a:lnSpc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sz="3600" dirty="0" smtClean="0"/>
              <a:t>circolazione </a:t>
            </a:r>
            <a:r>
              <a:rPr lang="it-IT" sz="3600" dirty="0"/>
              <a:t>e </a:t>
            </a:r>
            <a:r>
              <a:rPr lang="it-IT" sz="3600" dirty="0" smtClean="0"/>
              <a:t>accesso all’informazione</a:t>
            </a:r>
          </a:p>
          <a:p>
            <a:pPr eaLnBrk="1" hangingPunct="1">
              <a:lnSpc>
                <a:spcPct val="110000"/>
              </a:lnSpc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sz="3600" dirty="0" smtClean="0"/>
              <a:t>Qualità e chiarezza dell’informazione</a:t>
            </a:r>
          </a:p>
          <a:p>
            <a:pPr eaLnBrk="1" hangingPunct="1">
              <a:lnSpc>
                <a:spcPct val="110000"/>
              </a:lnSpc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Necessità di risorse da impiegare</a:t>
            </a:r>
          </a:p>
          <a:p>
            <a:pPr eaLnBrk="1" hangingPunct="1">
              <a:lnSpc>
                <a:spcPct val="110000"/>
              </a:lnSpc>
              <a:buSzTx/>
              <a:buFont typeface="Wingdings" panose="05000000000000000000" pitchFamily="2" charset="2"/>
              <a:buBlip>
                <a:blip r:embed="rId5"/>
              </a:buBlip>
            </a:pPr>
            <a:r>
              <a:rPr lang="it-IT" altLang="it-IT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Messaggi da trasmettere</a:t>
            </a:r>
            <a:endParaRPr lang="it-IT" altLang="it-IT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681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977462" y="0"/>
            <a:ext cx="883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LE STAGIONI DELL’EUROPEISMO ITALIANO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/>
          </p:nvPr>
        </p:nvGraphicFramePr>
        <p:xfrm>
          <a:off x="278692" y="651530"/>
          <a:ext cx="11104011" cy="5991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669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8" name="Group 2"/>
          <p:cNvGraphicFramePr>
            <a:graphicFrameLocks noGrp="1"/>
          </p:cNvGraphicFramePr>
          <p:nvPr>
            <p:extLst/>
          </p:nvPr>
        </p:nvGraphicFramePr>
        <p:xfrm>
          <a:off x="355471" y="1300694"/>
          <a:ext cx="11502853" cy="5111832"/>
        </p:xfrm>
        <a:graphic>
          <a:graphicData uri="http://schemas.openxmlformats.org/drawingml/2006/table">
            <a:tbl>
              <a:tblPr/>
              <a:tblGrid>
                <a:gridCol w="4004774">
                  <a:extLst>
                    <a:ext uri="{9D8B030D-6E8A-4147-A177-3AD203B41FA5}">
                      <a16:colId xmlns:a16="http://schemas.microsoft.com/office/drawing/2014/main" val="2574910374"/>
                    </a:ext>
                  </a:extLst>
                </a:gridCol>
                <a:gridCol w="2954955">
                  <a:extLst>
                    <a:ext uri="{9D8B030D-6E8A-4147-A177-3AD203B41FA5}">
                      <a16:colId xmlns:a16="http://schemas.microsoft.com/office/drawing/2014/main" val="2159544621"/>
                    </a:ext>
                  </a:extLst>
                </a:gridCol>
                <a:gridCol w="2261937">
                  <a:extLst>
                    <a:ext uri="{9D8B030D-6E8A-4147-A177-3AD203B41FA5}">
                      <a16:colId xmlns:a16="http://schemas.microsoft.com/office/drawing/2014/main" val="3438828847"/>
                    </a:ext>
                  </a:extLst>
                </a:gridCol>
                <a:gridCol w="2281187">
                  <a:extLst>
                    <a:ext uri="{9D8B030D-6E8A-4147-A177-3AD203B41FA5}">
                      <a16:colId xmlns:a16="http://schemas.microsoft.com/office/drawing/2014/main" val="522472639"/>
                    </a:ext>
                  </a:extLst>
                </a:gridCol>
              </a:tblGrid>
              <a:tr h="107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Sfera pubblica Europea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Livello di consenso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Grado di informazione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274397"/>
                  </a:ext>
                </a:extLst>
              </a:tr>
              <a:tr h="1236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 rottura del consenso permissivo (fino alla fine degli anni ottanta)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Pregiudizialmente positiva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Alto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Basso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1471551"/>
                  </a:ext>
                </a:extLst>
              </a:tr>
              <a:tr h="1545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 stagione dell’Anti europeismo (anni novanta fino allo scoppio della crisi)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Sfavorevole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Crollo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Basso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968036"/>
                  </a:ext>
                </a:extLst>
              </a:tr>
              <a:tr h="1241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Europa liquida</a:t>
                      </a:r>
                      <a:b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(dallo scoppio della crisi ad oggi)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Incerta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Instabile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 crescita</a:t>
                      </a:r>
                    </a:p>
                  </a:txBody>
                  <a:tcPr horzOverflow="overflow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779028"/>
                  </a:ext>
                </a:extLst>
              </a:tr>
            </a:tbl>
          </a:graphicData>
        </a:graphic>
      </p:graphicFrame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355471" y="308009"/>
            <a:ext cx="8211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LE STAGIONI DELL’EUROPEISMO ITALIANO</a:t>
            </a:r>
          </a:p>
        </p:txBody>
      </p:sp>
    </p:spTree>
    <p:extLst>
      <p:ext uri="{BB962C8B-B14F-4D97-AF65-F5344CB8AC3E}">
        <p14:creationId xmlns:p14="http://schemas.microsoft.com/office/powerpoint/2010/main" val="388435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9.XML" val="27960731"/>
  <p:tag name="PPT/DRAWINGS/DRAWING1.XML" val="558881204"/>
  <p:tag name="PPT/SLIDES/SLIDE35.XML" val="117535915"/>
  <p:tag name="PPT/SLIDES/SLIDE27.XML" val="1426839928"/>
  <p:tag name="PPT/SLIDES/SLIDE28.XML" val="2872299643"/>
  <p:tag name="PPT/SLIDES/SLIDE29.XML" val="3327206915"/>
  <p:tag name="PPT/SLIDES/SLIDE30.XML" val="2657234067"/>
  <p:tag name="PPT/SLIDES/SLIDE31.XML" val="3455396812"/>
  <p:tag name="PPT/SLIDES/SLIDE32.XML" val="3155078110"/>
  <p:tag name="PPT/SLIDES/SLIDE26.XML" val="3287135914"/>
  <p:tag name="PPT/SLIDES/SLIDE25.XML" val="2243191823"/>
  <p:tag name="PPT/SLIDES/SLIDE24.XML" val="2342298120"/>
  <p:tag name="PPT/SLIDES/SLIDE18.XML" val="483647884"/>
  <p:tag name="PPT/SLIDES/SLIDE19.XML" val="3445429265"/>
  <p:tag name="PPT/SLIDES/SLIDE20.XML" val="1494515884"/>
  <p:tag name="PPT/SLIDES/SLIDE21.XML" val="678296571"/>
  <p:tag name="PPT/SLIDES/SLIDE22.XML" val="668454214"/>
  <p:tag name="PPT/SLIDES/SLIDE23.XML" val="1806869163"/>
  <p:tag name="PPT/SLIDES/SLIDE33.XML" val="1612582031"/>
  <p:tag name="PPT/SLIDES/SLIDE51.XML" val="3992694983"/>
  <p:tag name="PPT/SLIDES/SLIDE50.XML" val="3113070948"/>
  <p:tag name="PPT/SLIDES/SLIDE41.XML" val="1279571926"/>
  <p:tag name="PPT/SLIDES/SLIDE40.XML" val="1590425664"/>
  <p:tag name="PPT/SLIDES/SLIDE39.XML" val="323913275"/>
  <p:tag name="PPT/SLIDES/SLIDE38.XML" val="1890088488"/>
  <p:tag name="PPT/SLIDES/SLIDE37.XML" val="1383266317"/>
  <p:tag name="PPT/SLIDES/SLIDE36.XML" val="3833004079"/>
  <p:tag name="PPT/SLIDES/SLIDE42.XML" val="2785739822"/>
  <p:tag name="PPT/SLIDES/SLIDE43.XML" val="3603482410"/>
  <p:tag name="PPT/SLIDES/SLIDE44.XML" val="132491018"/>
  <p:tag name="PPT/SLIDES/SLIDE49.XML" val="1885710704"/>
  <p:tag name="PPT/SLIDES/SLIDE48.XML" val="1780785787"/>
  <p:tag name="PPT/SLIDES/SLIDE47.XML" val="740250208"/>
  <p:tag name="PPT/SLIDES/SLIDE46.XML" val="3734783028"/>
  <p:tag name="PPT/SLIDES/SLIDE45.XML" val="1444458290"/>
  <p:tag name="PPT/SLIDES/SLIDE34.XML" val="4214758842"/>
  <p:tag name="PPT/SLIDES/SLIDE17.XML" val="4273665162"/>
  <p:tag name="PPT/SLIDES/SLIDE15.XML" val="2107240661"/>
  <p:tag name="PPT/SLIDES/SLIDE6.XML" val="3511851233"/>
  <p:tag name="PPT/SLIDES/SLIDE5.XML" val="2285883451"/>
  <p:tag name="PPT/SLIDES/SLIDE4.XML" val="3404317721"/>
  <p:tag name="PPT/SLIDES/SLIDE3.XML" val="2051962654"/>
  <p:tag name="PPT/SLIDES/SLIDE2.XML" val="1081570910"/>
  <p:tag name="PPT/SLIDES/SLIDE1.XML" val="2704101809"/>
  <p:tag name="PPT/SLIDES/SLIDE7.XML" val="565621183"/>
  <p:tag name="PPT/SLIDES/SLIDE16.XML" val="525034462"/>
  <p:tag name="PPT/SLIDES/SLIDE14.XML" val="2411186960"/>
  <p:tag name="PPT/SLIDES/SLIDE13.XML" val="1760274198"/>
  <p:tag name="PPT/SLIDES/SLIDE8.XML" val="2309856089"/>
  <p:tag name="PPT/SLIDES/SLIDE11.XML" val="4205593020"/>
  <p:tag name="PPT/SLIDES/SLIDE12.XML" val="1909537330"/>
  <p:tag name="PPT/SLIDES/SLIDE10.XML" val="1671514909"/>
  <p:tag name="PPT/SLIDEMASTERS/SLIDEMASTER1.XML" val="1350893810"/>
  <p:tag name="PPT/SLIDELAYOUTS/SLIDELAYOUT17.XML" val="4058009095"/>
  <p:tag name="PPT/NOTESSLIDES/NOTESSLIDE1.XML" val="3381895275"/>
  <p:tag name="PPT/SLIDELAYOUTS/SLIDELAYOUT10.XML" val="903772419"/>
  <p:tag name="PPT/SLIDELAYOUTS/SLIDELAYOUT11.XML" val="3481080210"/>
  <p:tag name="PPT/SLIDELAYOUTS/SLIDELAYOUT12.XML" val="3086247899"/>
  <p:tag name="PPT/SLIDELAYOUTS/SLIDELAYOUT13.XML" val="2327639600"/>
  <p:tag name="PPT/SLIDELAYOUTS/SLIDELAYOUT14.XML" val="1919947024"/>
  <p:tag name="PPT/SLIDELAYOUTS/SLIDELAYOUT15.XML" val="3178128411"/>
  <p:tag name="PPT/SLIDELAYOUTS/SLIDELAYOUT16.XML" val="1960796805"/>
  <p:tag name="PPT/SLIDELAYOUTS/SLIDELAYOUT8.XML" val="921472961"/>
  <p:tag name="PPT/SLIDELAYOUTS/SLIDELAYOUT9.XML" val="3931888023"/>
  <p:tag name="PPT/SLIDELAYOUTS/SLIDELAYOUT6.XML" val="3582868562"/>
  <p:tag name="PPT/SLIDELAYOUTS/SLIDELAYOUT1.XML" val="3255138230"/>
  <p:tag name="PPT/SLIDELAYOUTS/SLIDELAYOUT2.XML" val="2441929275"/>
  <p:tag name="PPT/SLIDELAYOUTS/SLIDELAYOUT7.XML" val="463938132"/>
  <p:tag name="PPT/SLIDELAYOUTS/SLIDELAYOUT4.XML" val="577255346"/>
  <p:tag name="PPT/SLIDELAYOUTS/SLIDELAYOUT3.XML" val="1024875646"/>
  <p:tag name="PPT/SLIDELAYOUTS/SLIDELAYOUT5.XML" val="1628337968"/>
  <p:tag name="PPT/MEDIA/IMAGE1.JPEG" val="3496516441"/>
  <p:tag name="PPT/MEDIA/IMAGE3.PNG" val="4294346416"/>
  <p:tag name="PPT/MEDIA/IMAGE2.PNG" val="3955317600"/>
  <p:tag name="PPT/NOTESMASTERS/NOTESMASTER1.XML" val="3556562019"/>
  <p:tag name="PPT/THEME/THEME1.XML" val="1405826972"/>
  <p:tag name="PPT/MEDIA/IMAGE4.EMF" val="495551504"/>
  <p:tag name="PPT/MEDIA/IMAGE5.EMF" val="2490805375"/>
  <p:tag name="PPT/THEME/THEME2.XML" val="3279236629"/>
  <p:tag name="PPT/MEDIA/IMAGE14.EMF" val="3600672499"/>
  <p:tag name="PPT/MEDIA/IMAGE15.JPEG" val="1163375970"/>
  <p:tag name="PPT/MEDIA/IMAGE16.EMF" val="974032790"/>
  <p:tag name="PPT/MEDIA/IMAGE17.JPEG" val="3666825491"/>
  <p:tag name="PPT/MEDIA/IMAGE18.JPEG" val="3282997280"/>
  <p:tag name="PPT/MEDIA/IMAGE19.PNG" val="1912077641"/>
  <p:tag name="PPT/MEDIA/IMAGE20.EMF" val="1468186003"/>
  <p:tag name="PPT/MEDIA/IMAGE12.EMF" val="3664399023"/>
  <p:tag name="PPT/MEDIA/IMAGE13.EMF" val="1643774159"/>
  <p:tag name="PPT/MEDIA/IMAGE10.EMF" val="1332800226"/>
  <p:tag name="PPT/MEDIA/IMAGE6.PNG" val="3360883300"/>
  <p:tag name="PPT/MEDIA/IMAGE7.PNG" val="4093581887"/>
  <p:tag name="PPT/MEDIA/IMAGE11.EMF" val="771972014"/>
  <p:tag name="PPT/MEDIA/IMAGE9.PNG" val="3927790049"/>
  <p:tag name="PPT/MEDIA/IMAGE8.PNG" val="4214690573"/>
  <p:tag name="PPT/CHARTS/STYLE1.XML" val="3051707585"/>
  <p:tag name="PPT/CHARTS/CHART1.XML" val="3816232315"/>
  <p:tag name="PPT/CHARTS/COLORS1.XML" val="282952194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1040</Words>
  <Application>Microsoft Office PowerPoint</Application>
  <PresentationFormat>Widescreen</PresentationFormat>
  <Paragraphs>111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Tahoma</vt:lpstr>
      <vt:lpstr>Wingdings</vt:lpstr>
      <vt:lpstr>Celestiale</vt:lpstr>
      <vt:lpstr>Comunicare l’europa.  istituzioni, rappresentazioni e opinione pubblica   Argomento: deficit democratico vs deficit informativo  </vt:lpstr>
      <vt:lpstr>Presentazione standard di PowerPoint</vt:lpstr>
      <vt:lpstr>Caratteristiche del deficit democratico</vt:lpstr>
      <vt:lpstr>Presentazione standard di PowerPoint</vt:lpstr>
      <vt:lpstr>DEFICIT INFORMATIVO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European Election  deficit democratico vs deficit informativo</vt:lpstr>
      <vt:lpstr>European election (theoretical framework)</vt:lpstr>
      <vt:lpstr>EU Election 2019</vt:lpstr>
      <vt:lpstr>Lo spitzencandidaten</vt:lpstr>
      <vt:lpstr>Spitzencandidaten chi è (era?) costui</vt:lpstr>
      <vt:lpstr>Presentazione standard di PowerPoint</vt:lpstr>
      <vt:lpstr>Elementi di novità</vt:lpstr>
      <vt:lpstr>European elections seats</vt:lpstr>
      <vt:lpstr>turnout</vt:lpstr>
      <vt:lpstr>Modelli di comunicazione di comunicazione «ibrida»?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 l’europa.  istituzioni, rappresentazioni e opinione pubblica</dc:title>
  <dc:creator>Marinella Belluati</dc:creator>
  <cp:lastModifiedBy>Utente Windows</cp:lastModifiedBy>
  <cp:revision>17</cp:revision>
  <dcterms:modified xsi:type="dcterms:W3CDTF">2020-03-24T11:29:56Z</dcterms:modified>
</cp:coreProperties>
</file>