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9"/>
  </p:custDataLst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2ABDD-64F9-44C6-9E8B-E48E1932B1C1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9A3D5-1335-48EC-89B2-87445F39C0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90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071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34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216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464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078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96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447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31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9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16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1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49100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9063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32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2431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13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63223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commfrontoffice/publicopinion/index.cfm/General/inde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54518" y="754873"/>
            <a:ext cx="10789918" cy="2421464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Comunicare </a:t>
            </a:r>
            <a:r>
              <a:rPr lang="it-IT" sz="4000" b="1" dirty="0" err="1" smtClean="0"/>
              <a:t>l’europa</a:t>
            </a:r>
            <a:r>
              <a:rPr lang="it-IT" sz="4000" b="1" dirty="0" smtClean="0"/>
              <a:t>. 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400" dirty="0" smtClean="0"/>
              <a:t>istituzioni, rappresentazioni e opinione </a:t>
            </a:r>
            <a:r>
              <a:rPr lang="it-IT" sz="2400" dirty="0" smtClean="0"/>
              <a:t>pubblica</a:t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LEZIONE 2 MARZO</a:t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argomento: la nascita dell’idea di Europa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62399" y="5034013"/>
            <a:ext cx="7197726" cy="75718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Marinella </a:t>
            </a:r>
            <a:r>
              <a:rPr lang="it-IT" sz="2000" dirty="0" err="1" smtClean="0"/>
              <a:t>Belluati</a:t>
            </a:r>
            <a:endParaRPr lang="it-IT" sz="2000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317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555522"/>
            <a:ext cx="12015020" cy="6302478"/>
          </a:xfrm>
        </p:spPr>
        <p:txBody>
          <a:bodyPr>
            <a:noAutofit/>
          </a:bodyPr>
          <a:lstStyle/>
          <a:p>
            <a:r>
              <a:rPr lang="it-IT" sz="2800" i="1" dirty="0">
                <a:solidFill>
                  <a:schemeClr val="tx1"/>
                </a:solidFill>
              </a:rPr>
              <a:t>L’identità europea appare spesso più come un “disordine tumultuoso” che come un processo integrato </a:t>
            </a:r>
            <a:r>
              <a:rPr lang="it-IT" sz="2800" dirty="0">
                <a:solidFill>
                  <a:schemeClr val="tx1"/>
                </a:solidFill>
              </a:rPr>
              <a:t>(Edgar </a:t>
            </a:r>
            <a:r>
              <a:rPr lang="it-IT" sz="2800" dirty="0" err="1">
                <a:solidFill>
                  <a:schemeClr val="tx1"/>
                </a:solidFill>
              </a:rPr>
              <a:t>Morin</a:t>
            </a:r>
            <a:r>
              <a:rPr lang="it-IT" sz="2800" dirty="0">
                <a:solidFill>
                  <a:schemeClr val="tx1"/>
                </a:solidFill>
              </a:rPr>
              <a:t>). </a:t>
            </a:r>
          </a:p>
          <a:p>
            <a:r>
              <a:rPr lang="it-IT" sz="2800" i="1" dirty="0" smtClean="0">
                <a:solidFill>
                  <a:schemeClr val="tx1"/>
                </a:solidFill>
              </a:rPr>
              <a:t>La </a:t>
            </a:r>
            <a:r>
              <a:rPr lang="it-IT" sz="2800" i="1" dirty="0">
                <a:solidFill>
                  <a:schemeClr val="tx1"/>
                </a:solidFill>
              </a:rPr>
              <a:t>cultura europea si presenta, da sempre, come uno spazio policentrico e polimorfo fatto di un diversità culturali e religiose, geografiche e di diversità politiche </a:t>
            </a:r>
            <a:r>
              <a:rPr lang="it-IT" sz="2800" dirty="0" smtClean="0">
                <a:solidFill>
                  <a:schemeClr val="tx1"/>
                </a:solidFill>
              </a:rPr>
              <a:t>(Pippa </a:t>
            </a:r>
            <a:r>
              <a:rPr lang="it-IT" sz="2800" dirty="0" err="1" smtClean="0">
                <a:solidFill>
                  <a:schemeClr val="tx1"/>
                </a:solidFill>
              </a:rPr>
              <a:t>Norris</a:t>
            </a:r>
            <a:r>
              <a:rPr lang="it-IT" sz="2800" dirty="0" smtClean="0">
                <a:solidFill>
                  <a:schemeClr val="tx1"/>
                </a:solidFill>
              </a:rPr>
              <a:t>). </a:t>
            </a:r>
          </a:p>
          <a:p>
            <a:r>
              <a:rPr lang="it-IT" sz="2800" i="1" dirty="0" smtClean="0">
                <a:solidFill>
                  <a:schemeClr val="tx1"/>
                </a:solidFill>
              </a:rPr>
              <a:t>Il processo </a:t>
            </a:r>
            <a:r>
              <a:rPr lang="it-IT" sz="2800" i="1" dirty="0">
                <a:solidFill>
                  <a:schemeClr val="tx1"/>
                </a:solidFill>
              </a:rPr>
              <a:t>di integrazione europea non deve essere la ricerca di costruire radici </a:t>
            </a:r>
            <a:r>
              <a:rPr lang="it-IT" sz="2800" i="1" dirty="0" smtClean="0">
                <a:solidFill>
                  <a:schemeClr val="tx1"/>
                </a:solidFill>
              </a:rPr>
              <a:t>comuni. </a:t>
            </a:r>
            <a:r>
              <a:rPr lang="it-IT" sz="2800" i="1" dirty="0">
                <a:solidFill>
                  <a:schemeClr val="tx1"/>
                </a:solidFill>
              </a:rPr>
              <a:t>Non potranno essere solo condizioni filosofiche o razionalità di tipo economico le condizioni che terranno unita l’Europa, ciò che invece deve funzionare è la possibilità per le diverse identità sociali di accedere ai </a:t>
            </a:r>
            <a:r>
              <a:rPr lang="it-IT" sz="2800" i="1" dirty="0" smtClean="0">
                <a:solidFill>
                  <a:schemeClr val="tx1"/>
                </a:solidFill>
              </a:rPr>
              <a:t>diritti </a:t>
            </a:r>
            <a:r>
              <a:rPr lang="it-IT" sz="2800" dirty="0" smtClean="0">
                <a:solidFill>
                  <a:schemeClr val="tx1"/>
                </a:solidFill>
              </a:rPr>
              <a:t>(</a:t>
            </a:r>
            <a:r>
              <a:rPr lang="it-IT" sz="2800" dirty="0" err="1" smtClean="0">
                <a:solidFill>
                  <a:schemeClr val="tx1"/>
                </a:solidFill>
              </a:rPr>
              <a:t>Jurgen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Habermas</a:t>
            </a:r>
            <a:r>
              <a:rPr lang="it-IT" sz="2800" dirty="0" smtClean="0">
                <a:solidFill>
                  <a:schemeClr val="tx1"/>
                </a:solidFill>
              </a:rPr>
              <a:t>). </a:t>
            </a:r>
          </a:p>
          <a:p>
            <a:pPr marL="0" indent="0" algn="just">
              <a:buNone/>
            </a:pP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48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382" y="381024"/>
            <a:ext cx="11633735" cy="6361472"/>
          </a:xfrm>
        </p:spPr>
        <p:txBody>
          <a:bodyPr>
            <a:noAutofit/>
          </a:bodyPr>
          <a:lstStyle/>
          <a:p>
            <a:pPr marL="0" indent="0" defTabSz="620713">
              <a:buNone/>
            </a:pPr>
            <a:r>
              <a:rPr lang="it-IT" sz="2400" dirty="0">
                <a:solidFill>
                  <a:schemeClr val="tx1"/>
                </a:solidFill>
              </a:rPr>
              <a:t>Nel 1993 Jaques </a:t>
            </a:r>
            <a:r>
              <a:rPr lang="it-IT" sz="2400" dirty="0" smtClean="0">
                <a:solidFill>
                  <a:schemeClr val="tx1"/>
                </a:solidFill>
              </a:rPr>
              <a:t>Delors </a:t>
            </a:r>
            <a:r>
              <a:rPr lang="it-IT" sz="2400" dirty="0">
                <a:solidFill>
                  <a:schemeClr val="tx1"/>
                </a:solidFill>
              </a:rPr>
              <a:t>stimava che nei vent’anni successivi </a:t>
            </a:r>
            <a:r>
              <a:rPr lang="it-IT" sz="2400" dirty="0" smtClean="0">
                <a:solidFill>
                  <a:schemeClr val="tx1"/>
                </a:solidFill>
              </a:rPr>
              <a:t>l’influenza </a:t>
            </a:r>
            <a:r>
              <a:rPr lang="it-IT" sz="2400" dirty="0">
                <a:solidFill>
                  <a:schemeClr val="tx1"/>
                </a:solidFill>
              </a:rPr>
              <a:t>delle decisioni europee sulle </a:t>
            </a:r>
            <a:r>
              <a:rPr lang="it-IT" sz="2400" dirty="0" err="1">
                <a:solidFill>
                  <a:schemeClr val="tx1"/>
                </a:solidFill>
              </a:rPr>
              <a:t>policies</a:t>
            </a:r>
            <a:r>
              <a:rPr lang="it-IT" sz="2400" dirty="0">
                <a:solidFill>
                  <a:schemeClr val="tx1"/>
                </a:solidFill>
              </a:rPr>
              <a:t> domestiche sarebbe </a:t>
            </a:r>
            <a:r>
              <a:rPr lang="it-IT" sz="2400" dirty="0" smtClean="0">
                <a:solidFill>
                  <a:schemeClr val="tx1"/>
                </a:solidFill>
              </a:rPr>
              <a:t>stata intorno </a:t>
            </a:r>
            <a:r>
              <a:rPr lang="it-IT" sz="2400" dirty="0">
                <a:solidFill>
                  <a:schemeClr val="tx1"/>
                </a:solidFill>
              </a:rPr>
              <a:t>all’80%,</a:t>
            </a:r>
          </a:p>
          <a:p>
            <a:pPr marL="0" indent="0" defTabSz="620713">
              <a:buNone/>
            </a:pPr>
            <a:r>
              <a:rPr lang="en-GB" sz="2400" dirty="0" err="1" smtClean="0">
                <a:solidFill>
                  <a:schemeClr val="tx1"/>
                </a:solidFill>
              </a:rPr>
              <a:t>L’Unione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europea</a:t>
            </a:r>
            <a:r>
              <a:rPr lang="en-GB" sz="2400" dirty="0" smtClean="0">
                <a:solidFill>
                  <a:schemeClr val="tx1"/>
                </a:solidFill>
              </a:rPr>
              <a:t> ha </a:t>
            </a:r>
            <a:r>
              <a:rPr lang="en-GB" sz="2400" dirty="0" err="1" smtClean="0">
                <a:solidFill>
                  <a:schemeClr val="tx1"/>
                </a:solidFill>
              </a:rPr>
              <a:t>fatto</a:t>
            </a:r>
            <a:r>
              <a:rPr lang="en-GB" sz="2400" dirty="0" smtClean="0">
                <a:solidFill>
                  <a:schemeClr val="tx1"/>
                </a:solidFill>
              </a:rPr>
              <a:t> da </a:t>
            </a:r>
            <a:r>
              <a:rPr lang="en-GB" sz="2400" dirty="0" err="1" smtClean="0">
                <a:solidFill>
                  <a:schemeClr val="tx1"/>
                </a:solidFill>
              </a:rPr>
              <a:t>impulso</a:t>
            </a:r>
            <a:r>
              <a:rPr lang="en-GB" sz="2400" dirty="0" smtClean="0">
                <a:solidFill>
                  <a:schemeClr val="tx1"/>
                </a:solidFill>
              </a:rPr>
              <a:t> per </a:t>
            </a:r>
            <a:r>
              <a:rPr lang="en-GB" sz="2400" dirty="0" err="1" smtClean="0">
                <a:solidFill>
                  <a:schemeClr val="tx1"/>
                </a:solidFill>
              </a:rPr>
              <a:t>il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processo</a:t>
            </a:r>
            <a:r>
              <a:rPr lang="en-GB" sz="2400" dirty="0" smtClean="0">
                <a:solidFill>
                  <a:schemeClr val="tx1"/>
                </a:solidFill>
              </a:rPr>
              <a:t> di </a:t>
            </a:r>
            <a:r>
              <a:rPr lang="en-GB" sz="2400" dirty="0" err="1" smtClean="0">
                <a:solidFill>
                  <a:schemeClr val="tx1"/>
                </a:solidFill>
              </a:rPr>
              <a:t>modernizzazione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delle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burocrazie</a:t>
            </a:r>
            <a:r>
              <a:rPr lang="en-GB" sz="2400" dirty="0" smtClean="0">
                <a:solidFill>
                  <a:schemeClr val="tx1"/>
                </a:solidFill>
              </a:rPr>
              <a:t> in </a:t>
            </a:r>
            <a:r>
              <a:rPr lang="en-GB" sz="2400" dirty="0" err="1" smtClean="0">
                <a:solidFill>
                  <a:schemeClr val="tx1"/>
                </a:solidFill>
              </a:rPr>
              <a:t>molti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paesi</a:t>
            </a:r>
            <a:r>
              <a:rPr lang="en-GB" sz="2400" dirty="0" smtClean="0">
                <a:solidFill>
                  <a:schemeClr val="tx1"/>
                </a:solidFill>
              </a:rPr>
              <a:t>, </a:t>
            </a:r>
            <a:r>
              <a:rPr lang="en-GB" sz="2400" dirty="0" err="1" smtClean="0">
                <a:solidFill>
                  <a:schemeClr val="tx1"/>
                </a:solidFill>
              </a:rPr>
              <a:t>alcune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politiche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regolative</a:t>
            </a:r>
            <a:r>
              <a:rPr lang="en-GB" sz="2400" dirty="0" smtClean="0">
                <a:solidFill>
                  <a:schemeClr val="tx1"/>
                </a:solidFill>
              </a:rPr>
              <a:t>, come </a:t>
            </a:r>
            <a:r>
              <a:rPr lang="en-GB" sz="2400" dirty="0" err="1" smtClean="0">
                <a:solidFill>
                  <a:schemeClr val="tx1"/>
                </a:solidFill>
              </a:rPr>
              <a:t>quelle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ambientali</a:t>
            </a:r>
            <a:r>
              <a:rPr lang="en-GB" sz="2400" dirty="0" smtClean="0">
                <a:solidFill>
                  <a:schemeClr val="tx1"/>
                </a:solidFill>
              </a:rPr>
              <a:t> e </a:t>
            </a:r>
            <a:r>
              <a:rPr lang="en-GB" sz="2400" dirty="0" err="1" smtClean="0">
                <a:solidFill>
                  <a:schemeClr val="tx1"/>
                </a:solidFill>
              </a:rPr>
              <a:t>alimentari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sono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fortemente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condizionate</a:t>
            </a:r>
            <a:r>
              <a:rPr lang="en-GB" sz="2400" dirty="0" smtClean="0">
                <a:solidFill>
                  <a:schemeClr val="tx1"/>
                </a:solidFill>
              </a:rPr>
              <a:t> da </a:t>
            </a:r>
            <a:r>
              <a:rPr lang="en-GB" sz="2400" dirty="0" err="1" smtClean="0">
                <a:solidFill>
                  <a:schemeClr val="tx1"/>
                </a:solidFill>
              </a:rPr>
              <a:t>direttive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europee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 defTabSz="620713">
              <a:buNone/>
            </a:pPr>
            <a:r>
              <a:rPr lang="en-GB" sz="2400" dirty="0" smtClean="0">
                <a:solidFill>
                  <a:schemeClr val="tx1"/>
                </a:solidFill>
              </a:rPr>
              <a:t>Durante la </a:t>
            </a:r>
            <a:r>
              <a:rPr lang="en-GB" sz="2400" dirty="0" err="1">
                <a:solidFill>
                  <a:schemeClr val="tx1"/>
                </a:solidFill>
              </a:rPr>
              <a:t>crisi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economica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l’opinione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pubblica</a:t>
            </a:r>
            <a:r>
              <a:rPr lang="en-GB" sz="2400" dirty="0" smtClean="0">
                <a:solidFill>
                  <a:schemeClr val="tx1"/>
                </a:solidFill>
              </a:rPr>
              <a:t> ha </a:t>
            </a:r>
            <a:r>
              <a:rPr lang="en-GB" sz="2400" dirty="0" err="1" smtClean="0">
                <a:solidFill>
                  <a:schemeClr val="tx1"/>
                </a:solidFill>
              </a:rPr>
              <a:t>riconosciuto</a:t>
            </a:r>
            <a:r>
              <a:rPr lang="en-GB" sz="2400" dirty="0" smtClean="0">
                <a:solidFill>
                  <a:schemeClr val="tx1"/>
                </a:solidFill>
              </a:rPr>
              <a:t> le </a:t>
            </a:r>
            <a:r>
              <a:rPr lang="en-GB" sz="2400" dirty="0" err="1" smtClean="0">
                <a:solidFill>
                  <a:schemeClr val="tx1"/>
                </a:solidFill>
              </a:rPr>
              <a:t>istituzioni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europee</a:t>
            </a:r>
            <a:r>
              <a:rPr lang="en-GB" sz="2400" dirty="0" smtClean="0">
                <a:solidFill>
                  <a:schemeClr val="tx1"/>
                </a:solidFill>
              </a:rPr>
              <a:t> state </a:t>
            </a:r>
            <a:r>
              <a:rPr lang="en-GB" sz="2400" dirty="0" err="1" smtClean="0">
                <a:solidFill>
                  <a:schemeClr val="tx1"/>
                </a:solidFill>
              </a:rPr>
              <a:t>maggiormente</a:t>
            </a:r>
            <a:r>
              <a:rPr lang="en-GB" sz="2400" dirty="0" smtClean="0">
                <a:solidFill>
                  <a:schemeClr val="tx1"/>
                </a:solidFill>
              </a:rPr>
              <a:t> in </a:t>
            </a:r>
            <a:r>
              <a:rPr lang="en-GB" sz="2400" dirty="0" err="1" smtClean="0">
                <a:solidFill>
                  <a:schemeClr val="tx1"/>
                </a:solidFill>
              </a:rPr>
              <a:t>grado</a:t>
            </a:r>
            <a:r>
              <a:rPr lang="en-GB" sz="2400" dirty="0" smtClean="0">
                <a:solidFill>
                  <a:schemeClr val="tx1"/>
                </a:solidFill>
              </a:rPr>
              <a:t> di </a:t>
            </a:r>
            <a:r>
              <a:rPr lang="en-GB" sz="2400" dirty="0" err="1" smtClean="0">
                <a:solidFill>
                  <a:schemeClr val="tx1"/>
                </a:solidFill>
              </a:rPr>
              <a:t>adottare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misure</a:t>
            </a:r>
            <a:r>
              <a:rPr lang="en-GB" sz="2400" dirty="0" smtClean="0">
                <a:solidFill>
                  <a:schemeClr val="tx1"/>
                </a:solidFill>
              </a:rPr>
              <a:t> per </a:t>
            </a:r>
            <a:r>
              <a:rPr lang="en-GB" sz="2400" dirty="0" err="1" smtClean="0">
                <a:solidFill>
                  <a:schemeClr val="tx1"/>
                </a:solidFill>
              </a:rPr>
              <a:t>contenerla</a:t>
            </a:r>
            <a:r>
              <a:rPr lang="en-GB" sz="2400" dirty="0" smtClean="0">
                <a:solidFill>
                  <a:schemeClr val="tx1"/>
                </a:solidFill>
              </a:rPr>
              <a:t> (</a:t>
            </a:r>
            <a:r>
              <a:rPr lang="en-GB" sz="2400" dirty="0" smtClean="0">
                <a:solidFill>
                  <a:schemeClr val="tx1"/>
                </a:solidFill>
                <a:hlinkClick r:id="rId2"/>
              </a:rPr>
              <a:t>trust</a:t>
            </a:r>
            <a:r>
              <a:rPr lang="en-GB" sz="2400" dirty="0" smtClean="0">
                <a:solidFill>
                  <a:schemeClr val="tx1"/>
                </a:solidFill>
              </a:rPr>
              <a:t>).</a:t>
            </a:r>
          </a:p>
          <a:p>
            <a:pPr marL="0" indent="0" defTabSz="620713">
              <a:buNone/>
            </a:pPr>
            <a:r>
              <a:rPr lang="en-GB" sz="2400" dirty="0" smtClean="0">
                <a:solidFill>
                  <a:schemeClr val="tx1"/>
                </a:solidFill>
              </a:rPr>
              <a:t> Durante la </a:t>
            </a:r>
            <a:r>
              <a:rPr lang="en-GB" sz="2400" dirty="0" err="1" smtClean="0">
                <a:solidFill>
                  <a:schemeClr val="tx1"/>
                </a:solidFill>
              </a:rPr>
              <a:t>crisi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dei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rifugiati</a:t>
            </a:r>
            <a:r>
              <a:rPr lang="en-GB" sz="2400" dirty="0" smtClean="0">
                <a:solidFill>
                  <a:schemeClr val="tx1"/>
                </a:solidFill>
              </a:rPr>
              <a:t> la </a:t>
            </a:r>
            <a:r>
              <a:rPr lang="en-GB" sz="2400" dirty="0" err="1" smtClean="0">
                <a:solidFill>
                  <a:schemeClr val="tx1"/>
                </a:solidFill>
              </a:rPr>
              <a:t>stessa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opinione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pubblica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sta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giudicando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l’Europa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inadatta</a:t>
            </a:r>
            <a:r>
              <a:rPr lang="en-GB" sz="2400" dirty="0" smtClean="0">
                <a:solidFill>
                  <a:schemeClr val="tx1"/>
                </a:solidFill>
              </a:rPr>
              <a:t> e non </a:t>
            </a:r>
            <a:r>
              <a:rPr lang="en-GB" sz="2400" dirty="0" err="1" smtClean="0">
                <a:solidFill>
                  <a:schemeClr val="tx1"/>
                </a:solidFill>
              </a:rPr>
              <a:t>efficace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nelle</a:t>
            </a:r>
            <a:r>
              <a:rPr lang="en-GB" sz="2400" dirty="0" smtClean="0">
                <a:solidFill>
                  <a:schemeClr val="tx1"/>
                </a:solidFill>
              </a:rPr>
              <a:t> sue </a:t>
            </a:r>
            <a:r>
              <a:rPr lang="en-GB" sz="2400" dirty="0" err="1" smtClean="0">
                <a:solidFill>
                  <a:schemeClr val="tx1"/>
                </a:solidFill>
              </a:rPr>
              <a:t>decisioni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</a:p>
          <a:p>
            <a:pPr marL="0" indent="0" defTabSz="620713">
              <a:buNone/>
            </a:pPr>
            <a:r>
              <a:rPr lang="en-GB" sz="2400" dirty="0" smtClean="0">
                <a:solidFill>
                  <a:schemeClr val="tx1"/>
                </a:solidFill>
              </a:rPr>
              <a:t>La </a:t>
            </a:r>
            <a:r>
              <a:rPr lang="en-GB" sz="2400" dirty="0" err="1" smtClean="0">
                <a:solidFill>
                  <a:schemeClr val="tx1"/>
                </a:solidFill>
              </a:rPr>
              <a:t>crescita</a:t>
            </a:r>
            <a:r>
              <a:rPr lang="en-GB" sz="2400" dirty="0" smtClean="0">
                <a:solidFill>
                  <a:schemeClr val="tx1"/>
                </a:solidFill>
              </a:rPr>
              <a:t> di </a:t>
            </a:r>
            <a:r>
              <a:rPr lang="en-GB" sz="2400" dirty="0" err="1" smtClean="0">
                <a:solidFill>
                  <a:schemeClr val="tx1"/>
                </a:solidFill>
              </a:rPr>
              <a:t>posizioni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euroscettiche</a:t>
            </a:r>
            <a:r>
              <a:rPr lang="en-GB" sz="2400" dirty="0" smtClean="0">
                <a:solidFill>
                  <a:schemeClr val="tx1"/>
                </a:solidFill>
              </a:rPr>
              <a:t>, la </a:t>
            </a:r>
            <a:r>
              <a:rPr lang="en-GB" sz="2400" dirty="0" err="1" smtClean="0">
                <a:solidFill>
                  <a:schemeClr val="tx1"/>
                </a:solidFill>
              </a:rPr>
              <a:t>crisi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greca</a:t>
            </a:r>
            <a:r>
              <a:rPr lang="en-GB" sz="2400" dirty="0" smtClean="0">
                <a:solidFill>
                  <a:schemeClr val="tx1"/>
                </a:solidFill>
              </a:rPr>
              <a:t> e </a:t>
            </a:r>
            <a:r>
              <a:rPr lang="en-GB" sz="2400" dirty="0" err="1" smtClean="0">
                <a:solidFill>
                  <a:schemeClr val="tx1"/>
                </a:solidFill>
              </a:rPr>
              <a:t>il</a:t>
            </a:r>
            <a:r>
              <a:rPr lang="en-GB" sz="2400" dirty="0" smtClean="0">
                <a:solidFill>
                  <a:schemeClr val="tx1"/>
                </a:solidFill>
              </a:rPr>
              <a:t> referendum </a:t>
            </a:r>
            <a:r>
              <a:rPr lang="en-GB" sz="2400" dirty="0" err="1" smtClean="0">
                <a:solidFill>
                  <a:schemeClr val="tx1"/>
                </a:solidFill>
              </a:rPr>
              <a:t>britannico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riportano</a:t>
            </a:r>
            <a:r>
              <a:rPr lang="en-GB" sz="2400" dirty="0" smtClean="0">
                <a:solidFill>
                  <a:schemeClr val="tx1"/>
                </a:solidFill>
              </a:rPr>
              <a:t> al </a:t>
            </a:r>
            <a:r>
              <a:rPr lang="en-GB" sz="2400" dirty="0" err="1" smtClean="0">
                <a:solidFill>
                  <a:schemeClr val="tx1"/>
                </a:solidFill>
              </a:rPr>
              <a:t>centro</a:t>
            </a:r>
            <a:r>
              <a:rPr lang="en-GB" sz="2400" dirty="0" smtClean="0">
                <a:solidFill>
                  <a:schemeClr val="tx1"/>
                </a:solidFill>
              </a:rPr>
              <a:t> del </a:t>
            </a:r>
            <a:r>
              <a:rPr lang="en-GB" sz="2400" dirty="0" err="1" smtClean="0">
                <a:solidFill>
                  <a:schemeClr val="tx1"/>
                </a:solidFill>
              </a:rPr>
              <a:t>dibattito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il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ruolo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dell’Europa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 defTabSz="620713">
              <a:buNone/>
            </a:pPr>
            <a:r>
              <a:rPr lang="en-GB" sz="2400" dirty="0" smtClean="0">
                <a:solidFill>
                  <a:schemeClr val="tx1"/>
                </a:solidFill>
              </a:rPr>
              <a:t>I </a:t>
            </a:r>
            <a:r>
              <a:rPr lang="en-GB" sz="2400" dirty="0" err="1" smtClean="0">
                <a:solidFill>
                  <a:schemeClr val="tx1"/>
                </a:solidFill>
              </a:rPr>
              <a:t>fatti</a:t>
            </a:r>
            <a:r>
              <a:rPr lang="en-GB" sz="2400" dirty="0" smtClean="0">
                <a:solidFill>
                  <a:schemeClr val="tx1"/>
                </a:solidFill>
              </a:rPr>
              <a:t> di </a:t>
            </a:r>
            <a:r>
              <a:rPr lang="en-GB" sz="2400" dirty="0" err="1" smtClean="0">
                <a:solidFill>
                  <a:schemeClr val="tx1"/>
                </a:solidFill>
              </a:rPr>
              <a:t>Bruxelles</a:t>
            </a:r>
            <a:r>
              <a:rPr lang="en-GB" sz="2400" dirty="0" smtClean="0">
                <a:solidFill>
                  <a:schemeClr val="tx1"/>
                </a:solidFill>
              </a:rPr>
              <a:t> e in parte </a:t>
            </a:r>
            <a:r>
              <a:rPr lang="en-GB" sz="2400" dirty="0" err="1" smtClean="0">
                <a:solidFill>
                  <a:schemeClr val="tx1"/>
                </a:solidFill>
              </a:rPr>
              <a:t>anche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quelli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spagnoli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rimettono</a:t>
            </a:r>
            <a:r>
              <a:rPr lang="en-GB" sz="2400" dirty="0" smtClean="0">
                <a:solidFill>
                  <a:schemeClr val="tx1"/>
                </a:solidFill>
              </a:rPr>
              <a:t> al </a:t>
            </a:r>
            <a:r>
              <a:rPr lang="en-GB" sz="2400" dirty="0" err="1" smtClean="0">
                <a:solidFill>
                  <a:schemeClr val="tx1"/>
                </a:solidFill>
              </a:rPr>
              <a:t>centro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l’Europa</a:t>
            </a:r>
            <a:r>
              <a:rPr lang="en-GB" sz="2400" dirty="0" smtClean="0">
                <a:solidFill>
                  <a:schemeClr val="tx1"/>
                </a:solidFill>
              </a:rPr>
              <a:t> e la </a:t>
            </a:r>
            <a:r>
              <a:rPr lang="en-GB" sz="2400" dirty="0" err="1" smtClean="0">
                <a:solidFill>
                  <a:schemeClr val="tx1"/>
                </a:solidFill>
              </a:rPr>
              <a:t>sua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fragilità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  <a:endParaRPr lang="en-GB" sz="2400" dirty="0">
              <a:solidFill>
                <a:schemeClr val="tx1"/>
              </a:solidFill>
            </a:endParaRPr>
          </a:p>
          <a:p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1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1540" y="147589"/>
            <a:ext cx="10131425" cy="809144"/>
          </a:xfrm>
        </p:spPr>
        <p:txBody>
          <a:bodyPr/>
          <a:lstStyle/>
          <a:p>
            <a:r>
              <a:rPr lang="it-IT" dirty="0" smtClean="0"/>
              <a:t>La nascita dell’idea di </a:t>
            </a:r>
            <a:r>
              <a:rPr lang="it-IT" dirty="0" err="1" smtClean="0"/>
              <a:t>europa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2206" y="1245849"/>
            <a:ext cx="11631060" cy="4486084"/>
          </a:xfrm>
        </p:spPr>
        <p:txBody>
          <a:bodyPr>
            <a:noAutofit/>
          </a:bodyPr>
          <a:lstStyle/>
          <a:p>
            <a:r>
              <a:rPr lang="it-IT" sz="2000" dirty="0" smtClean="0"/>
              <a:t>L’idea di Europa unita non nasce dopo la Seconda Guerra Mondiale</a:t>
            </a:r>
          </a:p>
          <a:p>
            <a:r>
              <a:rPr lang="it-IT" sz="2000" dirty="0" smtClean="0"/>
              <a:t>Il suo mito è una delle prime rappresentazioni del conflitto tra Asia ed Europa fa riferimento alle lotte tra greci e troiani. Non solo per questioni belliche ma anche per una contrapposizione di costumi  sociali ed organizzazione politica</a:t>
            </a:r>
          </a:p>
          <a:p>
            <a:r>
              <a:rPr lang="it-IT" sz="2000" dirty="0" smtClean="0"/>
              <a:t>Con </a:t>
            </a:r>
            <a:r>
              <a:rPr lang="it-IT" sz="2000" dirty="0"/>
              <a:t>l’Impero Romano, l’idea geografica di Europa si estende in senso continentale verso </a:t>
            </a:r>
            <a:r>
              <a:rPr lang="it-IT" sz="2000" dirty="0" smtClean="0"/>
              <a:t>Nord, il </a:t>
            </a:r>
            <a:r>
              <a:rPr lang="it-IT" sz="2000" dirty="0"/>
              <a:t>“suo centro di gravità” è nella </a:t>
            </a:r>
            <a:r>
              <a:rPr lang="it-IT" sz="2000" dirty="0" smtClean="0"/>
              <a:t>terraferma ed il </a:t>
            </a:r>
            <a:r>
              <a:rPr lang="it-IT" sz="2000" dirty="0"/>
              <a:t>Mediterraneo </a:t>
            </a:r>
            <a:r>
              <a:rPr lang="it-IT" sz="2000" dirty="0" smtClean="0"/>
              <a:t>diventa </a:t>
            </a:r>
            <a:r>
              <a:rPr lang="it-IT" sz="2000" dirty="0"/>
              <a:t>una linea di </a:t>
            </a:r>
            <a:r>
              <a:rPr lang="it-IT" sz="2000" dirty="0" smtClean="0"/>
              <a:t>separazione</a:t>
            </a:r>
          </a:p>
          <a:p>
            <a:r>
              <a:rPr lang="it-IT" sz="2000" dirty="0"/>
              <a:t>All’inizio del Medioevo il termine Europa acquisisce un maggior senso ideologico sebbene </a:t>
            </a:r>
            <a:r>
              <a:rPr lang="it-IT" sz="2000" dirty="0" smtClean="0"/>
              <a:t>si </a:t>
            </a:r>
            <a:r>
              <a:rPr lang="it-IT" sz="2000" dirty="0"/>
              <a:t>preferisca </a:t>
            </a:r>
            <a:r>
              <a:rPr lang="it-IT" sz="2000" dirty="0" smtClean="0"/>
              <a:t>parlare di </a:t>
            </a:r>
            <a:r>
              <a:rPr lang="it-IT" sz="2000" dirty="0"/>
              <a:t>“cristianità” che con la sua carica emotiva meglio si addiceva agli obiettivi della chiesa e alla sua visione di cristianità universale</a:t>
            </a:r>
            <a:r>
              <a:rPr lang="it-IT" sz="2000" dirty="0" smtClean="0"/>
              <a:t>.</a:t>
            </a:r>
          </a:p>
          <a:p>
            <a:r>
              <a:rPr lang="it-IT" sz="2000" dirty="0"/>
              <a:t>Il punto di svolta </a:t>
            </a:r>
            <a:r>
              <a:rPr lang="it-IT" sz="2000" dirty="0" smtClean="0"/>
              <a:t>fu </a:t>
            </a:r>
            <a:r>
              <a:rPr lang="it-IT" sz="2000" dirty="0"/>
              <a:t>la presa di Costantinopoli da parte dei Turchi nel 1453, che </a:t>
            </a:r>
            <a:r>
              <a:rPr lang="it-IT" sz="2000" dirty="0" smtClean="0"/>
              <a:t>riaccese </a:t>
            </a:r>
            <a:r>
              <a:rPr lang="it-IT" sz="2000" dirty="0"/>
              <a:t>l’idea di unità </a:t>
            </a:r>
            <a:r>
              <a:rPr lang="it-IT" sz="2000" dirty="0" smtClean="0"/>
              <a:t>europea con </a:t>
            </a:r>
            <a:r>
              <a:rPr lang="it-IT" sz="2000" dirty="0"/>
              <a:t>l’unico obiettivo di </a:t>
            </a:r>
            <a:r>
              <a:rPr lang="it-IT" sz="2000" dirty="0" smtClean="0"/>
              <a:t>difesa dalla </a:t>
            </a:r>
            <a:r>
              <a:rPr lang="it-IT" sz="2000" dirty="0"/>
              <a:t>minaccia turca</a:t>
            </a:r>
            <a:r>
              <a:rPr lang="it-IT" sz="2000" dirty="0" smtClean="0"/>
              <a:t>.</a:t>
            </a:r>
          </a:p>
          <a:p>
            <a:r>
              <a:rPr lang="it-IT" sz="2000" dirty="0"/>
              <a:t>In questa fase storica, il termine Europa subisce un processo di “secolarizzazione</a:t>
            </a:r>
            <a:r>
              <a:rPr lang="it-IT" sz="2000" dirty="0" smtClean="0"/>
              <a:t>”, non </a:t>
            </a:r>
            <a:r>
              <a:rPr lang="it-IT" sz="2000" dirty="0"/>
              <a:t>si identifica più </a:t>
            </a:r>
            <a:r>
              <a:rPr lang="it-IT" sz="2000" dirty="0" smtClean="0"/>
              <a:t>solo con </a:t>
            </a:r>
            <a:r>
              <a:rPr lang="it-IT" sz="2000" dirty="0"/>
              <a:t>la cristianità, ma con </a:t>
            </a:r>
            <a:r>
              <a:rPr lang="it-IT" sz="2000" dirty="0" smtClean="0"/>
              <a:t>un </a:t>
            </a:r>
            <a:r>
              <a:rPr lang="it-IT" sz="2000" dirty="0"/>
              <a:t>elevato grado di sapere e civilizzazione rispetto ai barbari, giudicati inferiori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Il colonialismo accentua una visione del mondo di tipo europeo</a:t>
            </a:r>
          </a:p>
        </p:txBody>
      </p:sp>
    </p:spTree>
    <p:extLst>
      <p:ext uri="{BB962C8B-B14F-4D97-AF65-F5344CB8AC3E}">
        <p14:creationId xmlns:p14="http://schemas.microsoft.com/office/powerpoint/2010/main" val="125521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1540" y="147589"/>
            <a:ext cx="10131425" cy="809144"/>
          </a:xfrm>
        </p:spPr>
        <p:txBody>
          <a:bodyPr/>
          <a:lstStyle/>
          <a:p>
            <a:r>
              <a:rPr lang="it-IT" dirty="0" smtClean="0"/>
              <a:t>La nascita dell’idea di </a:t>
            </a:r>
            <a:r>
              <a:rPr lang="it-IT" dirty="0" err="1" smtClean="0"/>
              <a:t>europa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78116"/>
            <a:ext cx="11912600" cy="4368444"/>
          </a:xfrm>
        </p:spPr>
        <p:txBody>
          <a:bodyPr>
            <a:noAutofit/>
          </a:bodyPr>
          <a:lstStyle/>
          <a:p>
            <a:r>
              <a:rPr lang="it-IT" sz="2000" dirty="0" smtClean="0"/>
              <a:t>L’idea di Europa unita non nasce dopo la Seconda Guerra Mondiale</a:t>
            </a:r>
          </a:p>
          <a:p>
            <a:r>
              <a:rPr lang="it-IT" sz="2000" dirty="0" smtClean="0"/>
              <a:t>Tra il XVI e XVII secolo l’Europa è in guerra sono soprattutto i conflitti di religione tra cattolici e protestanti che indussero i sovrani a lavorare attorno a un’idea di una balance of </a:t>
            </a:r>
            <a:r>
              <a:rPr lang="it-IT" sz="2000" dirty="0" err="1" smtClean="0"/>
              <a:t>power</a:t>
            </a:r>
            <a:r>
              <a:rPr lang="it-IT" sz="2000" dirty="0" smtClean="0"/>
              <a:t>” , Rousseau critica i vari progetti di pace elaborati nel corso del XVI e XVII secolo, mettendo in rilievo il divario fra gli obiettivi e i mezzi proposti per raggiungerli. </a:t>
            </a:r>
          </a:p>
          <a:p>
            <a:r>
              <a:rPr lang="it-IT" sz="2000" dirty="0" smtClean="0"/>
              <a:t>Il XVIII secolo è contraddistinto per quanto concerne l’idea di Europa da un europeismo illuminista che si concentrava più sui fattori di razionalità sostantiva come quelli scientifici, economici-giuridici</a:t>
            </a:r>
          </a:p>
          <a:p>
            <a:r>
              <a:rPr lang="it-IT" sz="2000" dirty="0" smtClean="0"/>
              <a:t>Come reazione alla restaurazione del Congresso di Vienna numerose sono le posizioni che propongono progetti di pace o forme di alleanze tra gli stati europei. L’idea del romanticismo di Europa come comunità armoniosa viene perseguita da Giuseppe </a:t>
            </a:r>
            <a:r>
              <a:rPr lang="it-IT" sz="2000" dirty="0" err="1" smtClean="0"/>
              <a:t>Mazziniche</a:t>
            </a:r>
            <a:r>
              <a:rPr lang="it-IT" sz="2000" dirty="0" smtClean="0"/>
              <a:t> fonda con altri militanti la “Giovine Europa”</a:t>
            </a:r>
          </a:p>
          <a:p>
            <a:r>
              <a:rPr lang="it-IT" sz="2000" dirty="0" smtClean="0"/>
              <a:t>Nel 1920 viene fondata la Società delle Nazioni per creare e mantenere la pace a livello internazionale e nasce il concetto di Pan-Europa (1923)</a:t>
            </a:r>
          </a:p>
        </p:txBody>
      </p:sp>
    </p:spTree>
    <p:extLst>
      <p:ext uri="{BB962C8B-B14F-4D97-AF65-F5344CB8AC3E}">
        <p14:creationId xmlns:p14="http://schemas.microsoft.com/office/powerpoint/2010/main" val="34285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2735" y="228600"/>
            <a:ext cx="10131425" cy="86359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L’idea di </a:t>
            </a:r>
            <a:r>
              <a:rPr lang="it-IT" dirty="0" err="1" smtClean="0"/>
              <a:t>europa</a:t>
            </a:r>
            <a:r>
              <a:rPr lang="it-IT" dirty="0" smtClean="0"/>
              <a:t> unita nasce dalle ceneri della seconda guerra mondiale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6468" y="1473199"/>
            <a:ext cx="11302999" cy="3649133"/>
          </a:xfrm>
        </p:spPr>
        <p:txBody>
          <a:bodyPr>
            <a:noAutofit/>
          </a:bodyPr>
          <a:lstStyle/>
          <a:p>
            <a:r>
              <a:rPr lang="it-IT" sz="2400" dirty="0"/>
              <a:t>In Italia Altiero Spinelli nel 1942 scrisse </a:t>
            </a:r>
            <a:r>
              <a:rPr lang="it-IT" sz="2400" dirty="0" smtClean="0"/>
              <a:t>il manifesto di Ventotene «Per </a:t>
            </a:r>
            <a:r>
              <a:rPr lang="it-IT" sz="2400" dirty="0"/>
              <a:t>un’Europa unita e </a:t>
            </a:r>
            <a:r>
              <a:rPr lang="it-IT" sz="2400" dirty="0" smtClean="0"/>
              <a:t>libera» e al </a:t>
            </a:r>
            <a:r>
              <a:rPr lang="it-IT" sz="2400" dirty="0"/>
              <a:t>Congresso di Ginevra del 1944 fu annunciato un programma per un’Europa federalista improntato appunto sulle idee di Spinelli</a:t>
            </a:r>
            <a:endParaRPr lang="it-IT" sz="2400" dirty="0" smtClean="0"/>
          </a:p>
          <a:p>
            <a:r>
              <a:rPr lang="it-IT" sz="2400" dirty="0" smtClean="0"/>
              <a:t>Il dopoguerra </a:t>
            </a:r>
            <a:r>
              <a:rPr lang="it-IT" sz="2400" dirty="0"/>
              <a:t>è</a:t>
            </a:r>
            <a:r>
              <a:rPr lang="it-IT" sz="2400" dirty="0" smtClean="0"/>
              <a:t> </a:t>
            </a:r>
            <a:r>
              <a:rPr lang="it-IT" sz="2400" dirty="0"/>
              <a:t>il momento decisivo per procedere verso l’Europa unita. Winston Churchill in un famoso discorso del 1946 auspicava la “creazione di una famiglia dei popoli europei […], una struttura che consenta di vivere in pace, libertà e sicurezza”. </a:t>
            </a:r>
          </a:p>
          <a:p>
            <a:r>
              <a:rPr lang="it-IT" sz="2400" dirty="0"/>
              <a:t>Il processo di integrazione europea dagli anni ’50 ad oggi vede un alternarsi di fasi di accelerazione e di rallentamenti. </a:t>
            </a:r>
            <a:r>
              <a:rPr lang="it-IT" sz="2400" dirty="0" smtClean="0"/>
              <a:t>Insieme a Spinelli i padri fondatori furono Alcide </a:t>
            </a:r>
            <a:r>
              <a:rPr lang="it-IT" sz="2400" dirty="0"/>
              <a:t>De Gasperi, </a:t>
            </a:r>
            <a:r>
              <a:rPr lang="it-IT" sz="2400" dirty="0" smtClean="0"/>
              <a:t>Jean </a:t>
            </a:r>
            <a:r>
              <a:rPr lang="it-IT" sz="2400" dirty="0" err="1" smtClean="0"/>
              <a:t>Monnet</a:t>
            </a:r>
            <a:r>
              <a:rPr lang="it-IT" sz="2400" dirty="0" smtClean="0"/>
              <a:t>, </a:t>
            </a:r>
            <a:r>
              <a:rPr lang="it-IT" sz="2400" dirty="0"/>
              <a:t>Robert </a:t>
            </a:r>
            <a:r>
              <a:rPr lang="it-IT" sz="2400" dirty="0" err="1"/>
              <a:t>Schuman</a:t>
            </a:r>
            <a:r>
              <a:rPr lang="it-IT" sz="2400" dirty="0"/>
              <a:t>, </a:t>
            </a:r>
            <a:r>
              <a:rPr lang="it-IT" sz="2400" dirty="0" smtClean="0"/>
              <a:t>Joseph </a:t>
            </a:r>
            <a:r>
              <a:rPr lang="it-IT" sz="2400" dirty="0" err="1"/>
              <a:t>Bech</a:t>
            </a:r>
            <a:r>
              <a:rPr lang="it-IT" sz="2400" dirty="0"/>
              <a:t>, </a:t>
            </a:r>
            <a:r>
              <a:rPr lang="it-IT" sz="2400" dirty="0" smtClean="0"/>
              <a:t>Konrad </a:t>
            </a:r>
            <a:r>
              <a:rPr lang="it-IT" sz="2400" dirty="0" err="1" smtClean="0"/>
              <a:t>Adenauer</a:t>
            </a:r>
            <a:r>
              <a:rPr lang="it-IT" sz="2400" dirty="0" smtClean="0"/>
              <a:t> e Paul-Henri Spaak.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4679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9.XML" val="27960731"/>
  <p:tag name="PPT/DRAWINGS/DRAWING1.XML" val="558881204"/>
  <p:tag name="PPT/SLIDES/SLIDE35.XML" val="117535915"/>
  <p:tag name="PPT/SLIDES/SLIDE27.XML" val="1426839928"/>
  <p:tag name="PPT/SLIDES/SLIDE28.XML" val="2872299643"/>
  <p:tag name="PPT/SLIDES/SLIDE29.XML" val="3327206915"/>
  <p:tag name="PPT/SLIDES/SLIDE30.XML" val="2657234067"/>
  <p:tag name="PPT/SLIDES/SLIDE31.XML" val="3455396812"/>
  <p:tag name="PPT/SLIDES/SLIDE32.XML" val="3155078110"/>
  <p:tag name="PPT/SLIDES/SLIDE26.XML" val="3287135914"/>
  <p:tag name="PPT/SLIDES/SLIDE25.XML" val="2243191823"/>
  <p:tag name="PPT/SLIDES/SLIDE24.XML" val="2342298120"/>
  <p:tag name="PPT/SLIDES/SLIDE18.XML" val="483647884"/>
  <p:tag name="PPT/SLIDES/SLIDE19.XML" val="3445429265"/>
  <p:tag name="PPT/SLIDES/SLIDE20.XML" val="1494515884"/>
  <p:tag name="PPT/SLIDES/SLIDE21.XML" val="678296571"/>
  <p:tag name="PPT/SLIDES/SLIDE22.XML" val="668454214"/>
  <p:tag name="PPT/SLIDES/SLIDE23.XML" val="1806869163"/>
  <p:tag name="PPT/SLIDES/SLIDE33.XML" val="1612582031"/>
  <p:tag name="PPT/SLIDES/SLIDE51.XML" val="3992694983"/>
  <p:tag name="PPT/SLIDES/SLIDE50.XML" val="3113070948"/>
  <p:tag name="PPT/SLIDES/SLIDE41.XML" val="1279571926"/>
  <p:tag name="PPT/SLIDES/SLIDE40.XML" val="1590425664"/>
  <p:tag name="PPT/SLIDES/SLIDE39.XML" val="323913275"/>
  <p:tag name="PPT/SLIDES/SLIDE38.XML" val="1890088488"/>
  <p:tag name="PPT/SLIDES/SLIDE37.XML" val="1383266317"/>
  <p:tag name="PPT/SLIDES/SLIDE36.XML" val="3833004079"/>
  <p:tag name="PPT/SLIDES/SLIDE42.XML" val="2785739822"/>
  <p:tag name="PPT/SLIDES/SLIDE43.XML" val="3603482410"/>
  <p:tag name="PPT/SLIDES/SLIDE44.XML" val="132491018"/>
  <p:tag name="PPT/SLIDES/SLIDE49.XML" val="1885710704"/>
  <p:tag name="PPT/SLIDES/SLIDE48.XML" val="1780785787"/>
  <p:tag name="PPT/SLIDES/SLIDE47.XML" val="740250208"/>
  <p:tag name="PPT/SLIDES/SLIDE46.XML" val="3734783028"/>
  <p:tag name="PPT/SLIDES/SLIDE45.XML" val="1444458290"/>
  <p:tag name="PPT/SLIDES/SLIDE34.XML" val="4214758842"/>
  <p:tag name="PPT/SLIDES/SLIDE17.XML" val="4273665162"/>
  <p:tag name="PPT/SLIDES/SLIDE15.XML" val="2107240661"/>
  <p:tag name="PPT/SLIDES/SLIDE6.XML" val="3511851233"/>
  <p:tag name="PPT/SLIDES/SLIDE5.XML" val="2285883451"/>
  <p:tag name="PPT/SLIDES/SLIDE4.XML" val="3404317721"/>
  <p:tag name="PPT/SLIDES/SLIDE3.XML" val="2051962654"/>
  <p:tag name="PPT/SLIDES/SLIDE2.XML" val="1081570910"/>
  <p:tag name="PPT/SLIDES/SLIDE1.XML" val="2704101809"/>
  <p:tag name="PPT/SLIDES/SLIDE7.XML" val="565621183"/>
  <p:tag name="PPT/SLIDES/SLIDE16.XML" val="525034462"/>
  <p:tag name="PPT/SLIDES/SLIDE14.XML" val="2411186960"/>
  <p:tag name="PPT/SLIDES/SLIDE13.XML" val="1760274198"/>
  <p:tag name="PPT/SLIDES/SLIDE8.XML" val="2309856089"/>
  <p:tag name="PPT/SLIDES/SLIDE11.XML" val="4205593020"/>
  <p:tag name="PPT/SLIDES/SLIDE12.XML" val="1909537330"/>
  <p:tag name="PPT/SLIDES/SLIDE10.XML" val="1671514909"/>
  <p:tag name="PPT/SLIDEMASTERS/SLIDEMASTER1.XML" val="1350893810"/>
  <p:tag name="PPT/SLIDELAYOUTS/SLIDELAYOUT17.XML" val="4058009095"/>
  <p:tag name="PPT/NOTESSLIDES/NOTESSLIDE1.XML" val="3381895275"/>
  <p:tag name="PPT/SLIDELAYOUTS/SLIDELAYOUT10.XML" val="903772419"/>
  <p:tag name="PPT/SLIDELAYOUTS/SLIDELAYOUT11.XML" val="3481080210"/>
  <p:tag name="PPT/SLIDELAYOUTS/SLIDELAYOUT12.XML" val="3086247899"/>
  <p:tag name="PPT/SLIDELAYOUTS/SLIDELAYOUT13.XML" val="2327639600"/>
  <p:tag name="PPT/SLIDELAYOUTS/SLIDELAYOUT14.XML" val="1919947024"/>
  <p:tag name="PPT/SLIDELAYOUTS/SLIDELAYOUT15.XML" val="3178128411"/>
  <p:tag name="PPT/SLIDELAYOUTS/SLIDELAYOUT16.XML" val="1960796805"/>
  <p:tag name="PPT/SLIDELAYOUTS/SLIDELAYOUT8.XML" val="921472961"/>
  <p:tag name="PPT/SLIDELAYOUTS/SLIDELAYOUT9.XML" val="3931888023"/>
  <p:tag name="PPT/SLIDELAYOUTS/SLIDELAYOUT6.XML" val="3582868562"/>
  <p:tag name="PPT/SLIDELAYOUTS/SLIDELAYOUT1.XML" val="3255138230"/>
  <p:tag name="PPT/SLIDELAYOUTS/SLIDELAYOUT2.XML" val="2441929275"/>
  <p:tag name="PPT/SLIDELAYOUTS/SLIDELAYOUT7.XML" val="463938132"/>
  <p:tag name="PPT/SLIDELAYOUTS/SLIDELAYOUT4.XML" val="577255346"/>
  <p:tag name="PPT/SLIDELAYOUTS/SLIDELAYOUT3.XML" val="1024875646"/>
  <p:tag name="PPT/SLIDELAYOUTS/SLIDELAYOUT5.XML" val="1628337968"/>
  <p:tag name="PPT/MEDIA/IMAGE1.JPEG" val="3496516441"/>
  <p:tag name="PPT/MEDIA/IMAGE3.PNG" val="4294346416"/>
  <p:tag name="PPT/MEDIA/IMAGE2.PNG" val="3955317600"/>
  <p:tag name="PPT/NOTESMASTERS/NOTESMASTER1.XML" val="3556562019"/>
  <p:tag name="PPT/THEME/THEME1.XML" val="1405826972"/>
  <p:tag name="PPT/MEDIA/IMAGE4.EMF" val="495551504"/>
  <p:tag name="PPT/MEDIA/IMAGE5.EMF" val="2490805375"/>
  <p:tag name="PPT/THEME/THEME2.XML" val="3279236629"/>
  <p:tag name="PPT/MEDIA/IMAGE14.EMF" val="3600672499"/>
  <p:tag name="PPT/MEDIA/IMAGE15.JPEG" val="1163375970"/>
  <p:tag name="PPT/MEDIA/IMAGE16.EMF" val="974032790"/>
  <p:tag name="PPT/MEDIA/IMAGE17.JPEG" val="3666825491"/>
  <p:tag name="PPT/MEDIA/IMAGE18.JPEG" val="3282997280"/>
  <p:tag name="PPT/MEDIA/IMAGE19.PNG" val="1912077641"/>
  <p:tag name="PPT/MEDIA/IMAGE20.EMF" val="1468186003"/>
  <p:tag name="PPT/MEDIA/IMAGE12.EMF" val="3664399023"/>
  <p:tag name="PPT/MEDIA/IMAGE13.EMF" val="1643774159"/>
  <p:tag name="PPT/MEDIA/IMAGE10.EMF" val="1332800226"/>
  <p:tag name="PPT/MEDIA/IMAGE6.PNG" val="3360883300"/>
  <p:tag name="PPT/MEDIA/IMAGE7.PNG" val="4093581887"/>
  <p:tag name="PPT/MEDIA/IMAGE11.EMF" val="771972014"/>
  <p:tag name="PPT/MEDIA/IMAGE9.PNG" val="3927790049"/>
  <p:tag name="PPT/MEDIA/IMAGE8.PNG" val="4214690573"/>
  <p:tag name="PPT/CHARTS/STYLE1.XML" val="3051707585"/>
  <p:tag name="PPT/CHARTS/CHART1.XML" val="3816232315"/>
  <p:tag name="PPT/CHARTS/COLORS1.XML" val="282952194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808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Celestiale</vt:lpstr>
      <vt:lpstr>Comunicare l’europa.  istituzioni, rappresentazioni e opinione pubblica   LEZIONE 2 MARZO  argomento: la nascita dell’idea di Europa</vt:lpstr>
      <vt:lpstr>Presentazione standard di PowerPoint</vt:lpstr>
      <vt:lpstr>Presentazione standard di PowerPoint</vt:lpstr>
      <vt:lpstr>La nascita dell’idea di europa</vt:lpstr>
      <vt:lpstr>La nascita dell’idea di europa</vt:lpstr>
      <vt:lpstr>L’idea di europa unita nasce dalle ceneri della seconda guerra mondiale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 l’europa.  istituzioni, rappresentazioni e opinione pubblica</dc:title>
  <dc:creator>Marinella Belluati</dc:creator>
  <cp:lastModifiedBy>Marinella Belluati</cp:lastModifiedBy>
  <cp:revision>7</cp:revision>
  <dcterms:modified xsi:type="dcterms:W3CDTF">2020-03-05T09:53:56Z</dcterms:modified>
</cp:coreProperties>
</file>