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08" r:id="rId2"/>
    <p:sldId id="298" r:id="rId3"/>
    <p:sldId id="299" r:id="rId4"/>
    <p:sldId id="300" r:id="rId5"/>
    <p:sldId id="301" r:id="rId6"/>
    <p:sldId id="309" r:id="rId7"/>
    <p:sldId id="303" r:id="rId8"/>
    <p:sldId id="302" r:id="rId9"/>
    <p:sldId id="304" r:id="rId10"/>
    <p:sldId id="306" r:id="rId11"/>
  </p:sldIdLst>
  <p:sldSz cx="12192000" cy="6858000"/>
  <p:notesSz cx="6858000" cy="9144000"/>
  <p:custDataLst>
    <p:tags r:id="rId13"/>
  </p:custDataLst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ABDD-64F9-44C6-9E8B-E48E1932B1C1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9A3D5-1335-48EC-89B2-87445F39C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0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789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071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34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21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46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7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96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44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3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9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16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1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910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06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2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4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13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086D1-436B-4F20-8637-AF9F7C4D2CA4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954DF0-3BAA-440A-9616-B60894072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322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litico.eu/article/meet-the-commissioners-president-ursula-von-der-leyen-team-european-commission-membe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taly/news/pressoffice_it" TargetMode="External"/><Relationship Id="rId13" Type="http://schemas.openxmlformats.org/officeDocument/2006/relationships/hyperlink" Target="https://ec.europa.eu/regional_policy/it/information/" TargetMode="External"/><Relationship Id="rId18" Type="http://schemas.openxmlformats.org/officeDocument/2006/relationships/hyperlink" Target="https://www.lemonde.fr/elections-europeennes/" TargetMode="External"/><Relationship Id="rId3" Type="http://schemas.openxmlformats.org/officeDocument/2006/relationships/hyperlink" Target="https://www.euractiv.com/" TargetMode="External"/><Relationship Id="rId21" Type="http://schemas.openxmlformats.org/officeDocument/2006/relationships/hyperlink" Target="https://cor.europa.eu/en/Pages/media-centre.aspx" TargetMode="External"/><Relationship Id="rId7" Type="http://schemas.openxmlformats.org/officeDocument/2006/relationships/hyperlink" Target="https://europa.eu/newsroom/home_en" TargetMode="External"/><Relationship Id="rId12" Type="http://schemas.openxmlformats.org/officeDocument/2006/relationships/hyperlink" Target="http://www.europarl.europa.eu/downloadcentre/en" TargetMode="External"/><Relationship Id="rId17" Type="http://schemas.openxmlformats.org/officeDocument/2006/relationships/hyperlink" Target="https://www.corriere.it/elezioni-europee/100giorni/" TargetMode="External"/><Relationship Id="rId2" Type="http://schemas.openxmlformats.org/officeDocument/2006/relationships/hyperlink" Target="https://www.coe.int/en/web/portal/directorate-of-communications" TargetMode="External"/><Relationship Id="rId16" Type="http://schemas.openxmlformats.org/officeDocument/2006/relationships/hyperlink" Target="https://www.ilsole24ore.com/mondo/europa.shtml" TargetMode="External"/><Relationship Id="rId20" Type="http://schemas.openxmlformats.org/officeDocument/2006/relationships/hyperlink" Target="https://www.theguardian.com/wor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europe.eu/" TargetMode="External"/><Relationship Id="rId11" Type="http://schemas.openxmlformats.org/officeDocument/2006/relationships/hyperlink" Target="https://ec.europa.eu/info/departments/communication_it" TargetMode="External"/><Relationship Id="rId5" Type="http://schemas.openxmlformats.org/officeDocument/2006/relationships/hyperlink" Target="https://it.euronews.com/" TargetMode="External"/><Relationship Id="rId15" Type="http://schemas.openxmlformats.org/officeDocument/2006/relationships/hyperlink" Target="https://www.etf.europa.eu/en/news-and-events/press" TargetMode="External"/><Relationship Id="rId10" Type="http://schemas.openxmlformats.org/officeDocument/2006/relationships/hyperlink" Target="https://www.consilium.europa.eu/en/press/" TargetMode="External"/><Relationship Id="rId19" Type="http://schemas.openxmlformats.org/officeDocument/2006/relationships/hyperlink" Target="https://elpais.com/internacional/" TargetMode="External"/><Relationship Id="rId4" Type="http://schemas.openxmlformats.org/officeDocument/2006/relationships/hyperlink" Target="https://www.politico.eu/" TargetMode="External"/><Relationship Id="rId9" Type="http://schemas.openxmlformats.org/officeDocument/2006/relationships/hyperlink" Target="https://europa.eu/european-union/contact_it" TargetMode="External"/><Relationship Id="rId14" Type="http://schemas.openxmlformats.org/officeDocument/2006/relationships/hyperlink" Target="https://www.regione.piemonte.it/web/amministrazione/organizzazione/regione-piemonte-bruxelles/contatta-lufficio-bruxelles" TargetMode="External"/><Relationship Id="rId22" Type="http://schemas.openxmlformats.org/officeDocument/2006/relationships/hyperlink" Target="https://www.esteri.it/mae/it/ministero/struttura/dgunioneeurope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G:\var\folders\mk\rs8bf1f54ggb5czljlz3ygdm0000gn\T\com.microsoft.Word\WebArchiveCopyPasteTempFiles\page1image5026923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464" y="876612"/>
            <a:ext cx="11803781" cy="2421464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/>
              <a:t>Comunicare </a:t>
            </a:r>
            <a:r>
              <a:rPr lang="it-IT" sz="4400" b="1" dirty="0" err="1" smtClean="0"/>
              <a:t>l’europa</a:t>
            </a:r>
            <a:r>
              <a:rPr lang="it-IT" sz="4400" b="1" dirty="0" smtClean="0"/>
              <a:t>.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800" dirty="0" smtClean="0"/>
              <a:t>istituzioni, rappresentazioni e opinione pubblica</a:t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LEZIONE </a:t>
            </a:r>
            <a:r>
              <a:rPr lang="it-IT" sz="2800" dirty="0" smtClean="0"/>
              <a:t>3- 9 </a:t>
            </a:r>
            <a:r>
              <a:rPr lang="it-IT" sz="2800" dirty="0" smtClean="0"/>
              <a:t>MARZO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argomento: la politica di comunicazione delle istituzioni europee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62399" y="5034013"/>
            <a:ext cx="7197726" cy="75718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Marinella </a:t>
            </a:r>
            <a:r>
              <a:rPr lang="it-IT" sz="2000" dirty="0" err="1" smtClean="0"/>
              <a:t>Belluati</a:t>
            </a:r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979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74" y="0"/>
            <a:ext cx="4857549" cy="686926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6337" y="6448926"/>
            <a:ext cx="10131425" cy="409074"/>
          </a:xfrm>
        </p:spPr>
        <p:txBody>
          <a:bodyPr/>
          <a:lstStyle/>
          <a:p>
            <a:r>
              <a:rPr lang="it-IT" dirty="0" smtClean="0">
                <a:hlinkClick r:id="rId4"/>
              </a:rPr>
              <a:t>descrizione del potere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4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37130" cy="69014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19691260">
            <a:off x="6719248" y="2080447"/>
            <a:ext cx="5762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Il percorso della policy di comunicazione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349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788" y="166839"/>
            <a:ext cx="10131425" cy="38180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politica di comunicazione europea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08" y="1260910"/>
            <a:ext cx="12192000" cy="4809423"/>
          </a:xfrm>
        </p:spPr>
        <p:txBody>
          <a:bodyPr>
            <a:noAutofit/>
          </a:bodyPr>
          <a:lstStyle/>
          <a:p>
            <a:r>
              <a:rPr lang="it-IT" sz="2000" dirty="0" smtClean="0"/>
              <a:t>1951 trattato di Parigi organizza campagne di informazione mirate alle élites politiche ed accademiche</a:t>
            </a:r>
            <a:r>
              <a:rPr lang="it-IT" sz="2000" dirty="0"/>
              <a:t> </a:t>
            </a:r>
            <a:r>
              <a:rPr lang="it-IT" sz="2000" dirty="0" smtClean="0"/>
              <a:t>e promuovere il modello di integrazione all’esterno</a:t>
            </a:r>
          </a:p>
          <a:p>
            <a:r>
              <a:rPr lang="it-IT" sz="2000" dirty="0" smtClean="0"/>
              <a:t>1953 </a:t>
            </a:r>
            <a:r>
              <a:rPr lang="it-IT" sz="2000" dirty="0" err="1" smtClean="0"/>
              <a:t>Monnet</a:t>
            </a:r>
            <a:r>
              <a:rPr lang="it-IT" sz="2000" dirty="0" smtClean="0"/>
              <a:t> predispone un servizio di comunicati stampa e di informazione per le capitali europee. Informazione generica rivolta al pubblico dei media e u </a:t>
            </a:r>
            <a:r>
              <a:rPr lang="it-IT" sz="2000" dirty="0" err="1" smtClean="0"/>
              <a:t>na</a:t>
            </a:r>
            <a:r>
              <a:rPr lang="it-IT" sz="2000" dirty="0" smtClean="0"/>
              <a:t> specialistica rivolta ai vari </a:t>
            </a:r>
            <a:r>
              <a:rPr lang="it-IT" sz="2000" dirty="0" err="1" smtClean="0"/>
              <a:t>players</a:t>
            </a:r>
            <a:r>
              <a:rPr lang="it-IT" sz="2000" dirty="0"/>
              <a:t> </a:t>
            </a:r>
            <a:r>
              <a:rPr lang="it-IT" sz="2000" dirty="0" smtClean="0"/>
              <a:t>tra cui anche scuole e alle università</a:t>
            </a:r>
          </a:p>
          <a:p>
            <a:r>
              <a:rPr lang="it-IT" sz="2000" dirty="0" smtClean="0"/>
              <a:t>Anni 60 primi conflitti di competenza tra gli organi di informazione e sulle funzioni comunicative. </a:t>
            </a:r>
            <a:r>
              <a:rPr lang="it-IT" sz="2000" dirty="0" err="1" smtClean="0"/>
              <a:t>Sorseto</a:t>
            </a:r>
            <a:r>
              <a:rPr lang="it-IT" sz="2000" dirty="0" smtClean="0"/>
              <a:t> anche tensioni con gli Stati </a:t>
            </a:r>
            <a:r>
              <a:rPr lang="it-IT" sz="2000" dirty="0" err="1" smtClean="0"/>
              <a:t>memebri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1967 istituita la figura del portavoce e creata la DGX (in funzione fino al 1999)</a:t>
            </a:r>
          </a:p>
          <a:p>
            <a:r>
              <a:rPr lang="it-IT" sz="2000" dirty="0" smtClean="0"/>
              <a:t>1973 la Commissione inizia a pianificare la comunicazione delle sue politiche potenziando la DGX</a:t>
            </a:r>
          </a:p>
          <a:p>
            <a:r>
              <a:rPr lang="it-IT" sz="2000" dirty="0" smtClean="0"/>
              <a:t>1975 per la prima volta in un discorso ufficiale si parla della Comunicazione come una politica strategica</a:t>
            </a:r>
          </a:p>
          <a:p>
            <a:r>
              <a:rPr lang="it-IT" sz="2000" dirty="0" smtClean="0"/>
              <a:t>1984 Il progetto L’Europa dei cittadini propone attività di comunicazione volte a rafforzare l’identità europea</a:t>
            </a:r>
          </a:p>
          <a:p>
            <a:r>
              <a:rPr lang="it-IT" sz="2000" dirty="0" smtClean="0"/>
              <a:t>1992 con Maastricht vengono istituite le Rappresentanze sui territori e si iniziò ad impostare una politica di comunicazione distinguendo tra funzioni esterne (giornalisti) da quelle interne (campagne, oggetti comunicativi)</a:t>
            </a:r>
          </a:p>
          <a:p>
            <a:r>
              <a:rPr lang="it-IT" sz="2000" dirty="0" smtClean="0"/>
              <a:t>1993 report Le </a:t>
            </a:r>
            <a:r>
              <a:rPr lang="it-IT" sz="2000" dirty="0" err="1" smtClean="0"/>
              <a:t>Clercq</a:t>
            </a:r>
            <a:r>
              <a:rPr lang="it-IT" sz="2000" dirty="0" smtClean="0"/>
              <a:t> suggerisce un approccio più di marketing</a:t>
            </a:r>
          </a:p>
          <a:p>
            <a:r>
              <a:rPr lang="it-IT" sz="2000" dirty="0" smtClean="0"/>
              <a:t>1993 Delors incarica </a:t>
            </a:r>
            <a:r>
              <a:rPr lang="it-IT" sz="2000" dirty="0" err="1" smtClean="0"/>
              <a:t>Pinheiro</a:t>
            </a:r>
            <a:r>
              <a:rPr lang="it-IT" sz="2000" dirty="0" smtClean="0"/>
              <a:t>: comunicazione multilivello, potenziamento del coordinamento </a:t>
            </a:r>
            <a:r>
              <a:rPr lang="it-IT" sz="2000" dirty="0" err="1" smtClean="0"/>
              <a:t>interistiruzionale</a:t>
            </a:r>
            <a:r>
              <a:rPr lang="it-IT" sz="2000" dirty="0" smtClean="0"/>
              <a:t> e di monitoraggio dell’opinione pubblica (nasce </a:t>
            </a:r>
            <a:r>
              <a:rPr lang="it-IT" sz="2000" dirty="0" err="1" smtClean="0"/>
              <a:t>Eurobarometro</a:t>
            </a:r>
            <a:r>
              <a:rPr lang="it-IT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369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6780"/>
            <a:ext cx="12120612" cy="4723820"/>
          </a:xfrm>
        </p:spPr>
        <p:txBody>
          <a:bodyPr>
            <a:noAutofit/>
          </a:bodyPr>
          <a:lstStyle/>
          <a:p>
            <a:endParaRPr lang="it-IT" sz="2000" dirty="0"/>
          </a:p>
          <a:p>
            <a:r>
              <a:rPr lang="it-IT" sz="2000" dirty="0"/>
              <a:t>1996 programma PRINCE per migliorare la comunicazione generalista e la creazione di campagne di sensibilizzazione tra cui quella </a:t>
            </a:r>
            <a:r>
              <a:rPr lang="it-IT" sz="2000" dirty="0" smtClean="0"/>
              <a:t>sull’euro </a:t>
            </a:r>
            <a:endParaRPr lang="it-IT" sz="2000" dirty="0"/>
          </a:p>
          <a:p>
            <a:r>
              <a:rPr lang="it-IT" sz="2000" dirty="0" smtClean="0"/>
              <a:t>1999 </a:t>
            </a:r>
            <a:r>
              <a:rPr lang="it-IT" sz="2000" dirty="0"/>
              <a:t>2004 decentramento strutture </a:t>
            </a:r>
            <a:r>
              <a:rPr lang="it-IT" sz="2000" dirty="0" smtClean="0"/>
              <a:t>comunicazione </a:t>
            </a:r>
            <a:r>
              <a:rPr lang="it-IT" sz="2000" dirty="0"/>
              <a:t>delle DG </a:t>
            </a:r>
            <a:endParaRPr lang="it-IT" sz="2000" dirty="0" smtClean="0"/>
          </a:p>
          <a:p>
            <a:r>
              <a:rPr lang="it-IT" sz="2000" dirty="0" smtClean="0"/>
              <a:t>2001 Libro bianco sulla </a:t>
            </a:r>
            <a:r>
              <a:rPr lang="it-IT" sz="2000" dirty="0" err="1" smtClean="0"/>
              <a:t>Governance</a:t>
            </a:r>
            <a:r>
              <a:rPr lang="it-IT" sz="2000" dirty="0" smtClean="0"/>
              <a:t> dell’Europa e sul Futuro,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Differenza tra informazione e comunicazione</a:t>
            </a:r>
          </a:p>
          <a:p>
            <a:r>
              <a:rPr lang="it-IT" sz="2000" dirty="0" smtClean="0"/>
              <a:t>2005 Piano D lanciato da </a:t>
            </a:r>
            <a:r>
              <a:rPr lang="it-IT" sz="2000" dirty="0" err="1" smtClean="0"/>
              <a:t>Wallstrom</a:t>
            </a:r>
            <a:r>
              <a:rPr lang="it-IT" sz="2000" dirty="0" smtClean="0"/>
              <a:t> (ascoltare, comunicare, agire). Policy di lungo termine: </a:t>
            </a:r>
            <a:r>
              <a:rPr lang="it-IT" sz="2000" dirty="0" smtClean="0"/>
              <a:t>coordinamento, </a:t>
            </a:r>
            <a:r>
              <a:rPr lang="it-IT" sz="2000" dirty="0" smtClean="0"/>
              <a:t>adeguamento degli strumenti comunicativi alle preferenze dei cittadini, maggiore professionalizzazione (comunicatore pubblico europeo), migliorare lo </a:t>
            </a:r>
            <a:r>
              <a:rPr lang="it-IT" sz="2000" dirty="0" err="1" smtClean="0"/>
              <a:t>storytelling</a:t>
            </a:r>
            <a:r>
              <a:rPr lang="it-IT" sz="2000" dirty="0" smtClean="0"/>
              <a:t>, rafforzare dialogo tra le istituzioni</a:t>
            </a:r>
          </a:p>
          <a:p>
            <a:r>
              <a:rPr lang="it-IT" sz="2000" dirty="0" smtClean="0"/>
              <a:t>2006 Libro bianco sulla comunicazione europea e Libro Verde sulla </a:t>
            </a:r>
            <a:r>
              <a:rPr lang="it-IT" sz="2000" dirty="0"/>
              <a:t>trasparenza, coinvolgimento dei cittadini, riorganizzazione delle </a:t>
            </a:r>
            <a:r>
              <a:rPr lang="it-IT" sz="2000" dirty="0" smtClean="0"/>
              <a:t>funzioni, centri di produzione. Centro di informazione per giornalisti accreditati, decentralizzazione (</a:t>
            </a:r>
            <a:r>
              <a:rPr lang="it-IT" sz="2000" dirty="0" err="1" smtClean="0"/>
              <a:t>infopoint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2009 green </a:t>
            </a:r>
            <a:r>
              <a:rPr lang="it-IT" sz="2000" dirty="0" err="1" smtClean="0"/>
              <a:t>paper</a:t>
            </a:r>
            <a:r>
              <a:rPr lang="it-IT" sz="2000" dirty="0" smtClean="0"/>
              <a:t> sulla società aperta</a:t>
            </a:r>
          </a:p>
          <a:p>
            <a:r>
              <a:rPr lang="it-IT" sz="2000" dirty="0" smtClean="0"/>
              <a:t>2010 giornalismo digitale </a:t>
            </a:r>
          </a:p>
          <a:p>
            <a:r>
              <a:rPr lang="it-IT" sz="2000" dirty="0" smtClean="0"/>
              <a:t>2015 </a:t>
            </a:r>
            <a:r>
              <a:rPr lang="it-IT" sz="2000" dirty="0" err="1" smtClean="0"/>
              <a:t>digital</a:t>
            </a:r>
            <a:r>
              <a:rPr lang="it-IT" sz="2000" dirty="0" smtClean="0"/>
              <a:t> single market</a:t>
            </a:r>
          </a:p>
          <a:p>
            <a:r>
              <a:rPr lang="it-IT" sz="2000" dirty="0" smtClean="0"/>
              <a:t>2017 Libro bianco sul futuro dell’Europa</a:t>
            </a:r>
          </a:p>
          <a:p>
            <a:endParaRPr lang="it-IT" sz="20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23788" y="166839"/>
            <a:ext cx="10131425" cy="3818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mtClean="0"/>
              <a:t>La politica di comunicazione europea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06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1443394" y="-121120"/>
            <a:ext cx="9835557" cy="6769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584642" y="-121120"/>
            <a:ext cx="1591325" cy="9748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hlinkClick r:id="rId2"/>
              </a:rPr>
              <a:t>Council</a:t>
            </a:r>
            <a:r>
              <a:rPr lang="it-IT" dirty="0" smtClean="0">
                <a:hlinkClick r:id="rId2"/>
              </a:rPr>
              <a:t> of Europe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-45727" y="0"/>
            <a:ext cx="1893397" cy="25025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News </a:t>
            </a:r>
            <a:r>
              <a:rPr lang="it-IT" dirty="0" err="1" smtClean="0"/>
              <a:t>agencies</a:t>
            </a:r>
            <a:endParaRPr lang="it-IT" dirty="0" smtClean="0"/>
          </a:p>
          <a:p>
            <a:pPr algn="ctr"/>
            <a:r>
              <a:rPr lang="it-IT" dirty="0" err="1" smtClean="0">
                <a:hlinkClick r:id="rId3"/>
              </a:rPr>
              <a:t>Euroactiv</a:t>
            </a:r>
            <a:endParaRPr lang="it-IT" dirty="0" smtClean="0"/>
          </a:p>
          <a:p>
            <a:pPr algn="ctr"/>
            <a:r>
              <a:rPr lang="it-IT" dirty="0" smtClean="0">
                <a:hlinkClick r:id="rId4"/>
              </a:rPr>
              <a:t>Politico</a:t>
            </a:r>
            <a:endParaRPr lang="it-IT" dirty="0" smtClean="0"/>
          </a:p>
          <a:p>
            <a:pPr algn="ctr"/>
            <a:r>
              <a:rPr lang="it-IT" dirty="0" err="1" smtClean="0">
                <a:hlinkClick r:id="rId5"/>
              </a:rPr>
              <a:t>Euronews</a:t>
            </a:r>
            <a:endParaRPr lang="it-IT" dirty="0" smtClean="0"/>
          </a:p>
          <a:p>
            <a:pPr algn="ctr"/>
            <a:r>
              <a:rPr lang="it-IT" dirty="0" err="1" smtClean="0">
                <a:hlinkClick r:id="rId6"/>
              </a:rPr>
              <a:t>NewEurope</a:t>
            </a:r>
            <a:endParaRPr lang="it-IT" dirty="0" smtClean="0"/>
          </a:p>
          <a:p>
            <a:pPr algn="ctr"/>
            <a:r>
              <a:rPr lang="it-IT" dirty="0" smtClean="0">
                <a:hlinkClick r:id="rId7"/>
              </a:rPr>
              <a:t>Europa.eu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4581266" y="5282926"/>
            <a:ext cx="2392821" cy="10106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8"/>
              </a:rPr>
              <a:t>Office of </a:t>
            </a:r>
            <a:r>
              <a:rPr lang="it-IT" dirty="0" err="1" smtClean="0">
                <a:hlinkClick r:id="rId8"/>
              </a:rPr>
              <a:t>Representation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4374465" y="4164406"/>
            <a:ext cx="2011680" cy="10106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9"/>
              </a:rPr>
              <a:t>Europe Direct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8386613" y="668204"/>
            <a:ext cx="1564992" cy="15710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456075" y="99440"/>
            <a:ext cx="1509365" cy="11816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hlinkClick r:id="rId10"/>
              </a:rPr>
              <a:t>Press office </a:t>
            </a:r>
            <a:r>
              <a:rPr lang="it-IT" sz="1600" dirty="0" err="1" smtClean="0">
                <a:hlinkClick r:id="rId10"/>
              </a:rPr>
              <a:t>European</a:t>
            </a:r>
            <a:r>
              <a:rPr lang="it-IT" sz="1600" dirty="0" smtClean="0">
                <a:hlinkClick r:id="rId10"/>
              </a:rPr>
              <a:t> </a:t>
            </a:r>
            <a:r>
              <a:rPr lang="it-IT" sz="1600" dirty="0" err="1" smtClean="0">
                <a:hlinkClick r:id="rId10"/>
              </a:rPr>
              <a:t>Council</a:t>
            </a:r>
            <a:endParaRPr lang="it-IT" sz="1600" dirty="0"/>
          </a:p>
        </p:txBody>
      </p:sp>
      <p:sp>
        <p:nvSpPr>
          <p:cNvPr id="10" name="Ovale 9"/>
          <p:cNvSpPr/>
          <p:nvPr/>
        </p:nvSpPr>
        <p:spPr>
          <a:xfrm>
            <a:off x="6947758" y="2480578"/>
            <a:ext cx="2749555" cy="29769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2"/>
                </a:solidFill>
                <a:hlinkClick r:id="rId11"/>
              </a:rPr>
              <a:t>DG </a:t>
            </a:r>
            <a:r>
              <a:rPr lang="it-IT" dirty="0" err="1" smtClean="0">
                <a:solidFill>
                  <a:schemeClr val="bg2"/>
                </a:solidFill>
                <a:hlinkClick r:id="rId11"/>
              </a:rPr>
              <a:t>Comm</a:t>
            </a:r>
            <a:r>
              <a:rPr lang="it-IT" dirty="0" smtClean="0">
                <a:solidFill>
                  <a:schemeClr val="bg2"/>
                </a:solidFill>
                <a:hlinkClick r:id="rId11"/>
              </a:rPr>
              <a:t> </a:t>
            </a:r>
            <a:r>
              <a:rPr lang="it-IT" dirty="0" err="1" smtClean="0">
                <a:solidFill>
                  <a:schemeClr val="bg2"/>
                </a:solidFill>
                <a:hlinkClick r:id="rId11"/>
              </a:rPr>
              <a:t>European</a:t>
            </a:r>
            <a:r>
              <a:rPr lang="it-IT" dirty="0" smtClean="0">
                <a:solidFill>
                  <a:schemeClr val="bg2"/>
                </a:solidFill>
                <a:hlinkClick r:id="rId11"/>
              </a:rPr>
              <a:t> </a:t>
            </a:r>
            <a:r>
              <a:rPr lang="it-IT" dirty="0" err="1" smtClean="0">
                <a:solidFill>
                  <a:schemeClr val="bg2"/>
                </a:solidFill>
                <a:hlinkClick r:id="rId11"/>
              </a:rPr>
              <a:t>Commission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44346" y="5697984"/>
            <a:ext cx="454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 DELL’EUROPA</a:t>
            </a:r>
            <a:endParaRPr lang="it-IT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24220" y="877800"/>
            <a:ext cx="1651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12"/>
              </a:rPr>
              <a:t>DG </a:t>
            </a:r>
            <a:r>
              <a:rPr lang="it-IT" dirty="0" err="1" smtClean="0">
                <a:hlinkClick r:id="rId12"/>
              </a:rPr>
              <a:t>Comm</a:t>
            </a:r>
            <a:r>
              <a:rPr lang="it-IT" dirty="0" smtClean="0">
                <a:hlinkClick r:id="rId12"/>
              </a:rPr>
              <a:t> </a:t>
            </a:r>
            <a:r>
              <a:rPr lang="it-IT" dirty="0" err="1" smtClean="0">
                <a:hlinkClick r:id="rId12"/>
              </a:rPr>
              <a:t>European</a:t>
            </a:r>
            <a:r>
              <a:rPr lang="it-IT" dirty="0" smtClean="0">
                <a:hlinkClick r:id="rId12"/>
              </a:rPr>
              <a:t> </a:t>
            </a:r>
            <a:r>
              <a:rPr lang="it-IT" dirty="0" err="1" smtClean="0">
                <a:hlinkClick r:id="rId12"/>
              </a:rPr>
              <a:t>Parliament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9828548" y="3687111"/>
            <a:ext cx="2070202" cy="217691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hlinkClick r:id="rId13"/>
              </a:rPr>
              <a:t>Communication</a:t>
            </a:r>
            <a:r>
              <a:rPr lang="it-IT" dirty="0" smtClean="0">
                <a:hlinkClick r:id="rId13"/>
              </a:rPr>
              <a:t> </a:t>
            </a:r>
            <a:r>
              <a:rPr lang="it-IT" dirty="0" err="1" smtClean="0">
                <a:hlinkClick r:id="rId13"/>
              </a:rPr>
              <a:t>officies</a:t>
            </a:r>
            <a:r>
              <a:rPr lang="it-IT" dirty="0" smtClean="0">
                <a:hlinkClick r:id="rId13"/>
              </a:rPr>
              <a:t> DG</a:t>
            </a:r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1562072" y="3129153"/>
            <a:ext cx="2447137" cy="9748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hlinkClick r:id="rId14"/>
              </a:rPr>
              <a:t>Regional</a:t>
            </a:r>
            <a:r>
              <a:rPr lang="it-IT" dirty="0" smtClean="0">
                <a:hlinkClick r:id="rId14"/>
              </a:rPr>
              <a:t> </a:t>
            </a:r>
            <a:r>
              <a:rPr lang="it-IT" dirty="0" err="1" smtClean="0">
                <a:hlinkClick r:id="rId14"/>
              </a:rPr>
              <a:t>Representation</a:t>
            </a:r>
            <a:endParaRPr lang="it-IT" dirty="0"/>
          </a:p>
        </p:txBody>
      </p:sp>
      <p:cxnSp>
        <p:nvCxnSpPr>
          <p:cNvPr id="29" name="Connettore diritto 28"/>
          <p:cNvCxnSpPr/>
          <p:nvPr/>
        </p:nvCxnSpPr>
        <p:spPr>
          <a:xfrm>
            <a:off x="2843450" y="2241811"/>
            <a:ext cx="4203939" cy="11834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/>
          <p:cNvCxnSpPr/>
          <p:nvPr/>
        </p:nvCxnSpPr>
        <p:spPr>
          <a:xfrm flipV="1">
            <a:off x="4012218" y="1976228"/>
            <a:ext cx="4486491" cy="15120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>
            <a:stCxn id="27" idx="5"/>
            <a:endCxn id="7" idx="2"/>
          </p:cNvCxnSpPr>
          <p:nvPr/>
        </p:nvCxnSpPr>
        <p:spPr>
          <a:xfrm>
            <a:off x="3650834" y="3961229"/>
            <a:ext cx="723631" cy="7085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/>
          <p:cNvCxnSpPr>
            <a:stCxn id="27" idx="6"/>
          </p:cNvCxnSpPr>
          <p:nvPr/>
        </p:nvCxnSpPr>
        <p:spPr>
          <a:xfrm>
            <a:off x="4009209" y="3616572"/>
            <a:ext cx="2938549" cy="16027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/>
          <p:cNvSpPr/>
          <p:nvPr/>
        </p:nvSpPr>
        <p:spPr>
          <a:xfrm>
            <a:off x="1797209" y="1742975"/>
            <a:ext cx="1519022" cy="80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hlinkClick r:id="rId15"/>
              </a:rPr>
              <a:t>EU </a:t>
            </a:r>
            <a:r>
              <a:rPr lang="it-IT" dirty="0" err="1" smtClean="0">
                <a:hlinkClick r:id="rId15"/>
              </a:rPr>
              <a:t>agencies</a:t>
            </a:r>
            <a:endParaRPr lang="it-IT" dirty="0"/>
          </a:p>
        </p:txBody>
      </p:sp>
      <p:cxnSp>
        <p:nvCxnSpPr>
          <p:cNvPr id="49" name="Connettore diritto 48"/>
          <p:cNvCxnSpPr/>
          <p:nvPr/>
        </p:nvCxnSpPr>
        <p:spPr>
          <a:xfrm flipV="1">
            <a:off x="1847670" y="1160745"/>
            <a:ext cx="683774" cy="126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Ovale 54"/>
          <p:cNvSpPr/>
          <p:nvPr/>
        </p:nvSpPr>
        <p:spPr>
          <a:xfrm>
            <a:off x="-82404" y="4951268"/>
            <a:ext cx="2942776" cy="19067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Newspapers</a:t>
            </a:r>
            <a:endParaRPr lang="it-IT" dirty="0" smtClean="0"/>
          </a:p>
          <a:p>
            <a:pPr algn="ctr"/>
            <a:r>
              <a:rPr lang="it-IT" dirty="0" smtClean="0">
                <a:hlinkClick r:id="rId16"/>
              </a:rPr>
              <a:t>Il Sole 24 ore</a:t>
            </a:r>
            <a:endParaRPr lang="it-IT" dirty="0" smtClean="0"/>
          </a:p>
          <a:p>
            <a:pPr algn="ctr"/>
            <a:r>
              <a:rPr lang="it-IT" dirty="0" smtClean="0">
                <a:hlinkClick r:id="rId17"/>
              </a:rPr>
              <a:t>Il Corriere della Sera</a:t>
            </a:r>
            <a:endParaRPr lang="it-IT" dirty="0">
              <a:hlinkClick r:id="rId17"/>
            </a:endParaRPr>
          </a:p>
          <a:p>
            <a:pPr algn="ctr"/>
            <a:r>
              <a:rPr lang="it-IT" dirty="0" smtClean="0">
                <a:hlinkClick r:id="rId18"/>
              </a:rPr>
              <a:t>Le monde</a:t>
            </a:r>
            <a:endParaRPr lang="it-IT" dirty="0" smtClean="0"/>
          </a:p>
          <a:p>
            <a:pPr algn="ctr"/>
            <a:r>
              <a:rPr lang="it-IT" dirty="0" err="1" smtClean="0">
                <a:hlinkClick r:id="rId19"/>
              </a:rPr>
              <a:t>El</a:t>
            </a:r>
            <a:r>
              <a:rPr lang="it-IT" dirty="0" smtClean="0">
                <a:hlinkClick r:id="rId19"/>
              </a:rPr>
              <a:t> </a:t>
            </a:r>
            <a:r>
              <a:rPr lang="it-IT" dirty="0" err="1" smtClean="0">
                <a:hlinkClick r:id="rId19"/>
              </a:rPr>
              <a:t>Pais</a:t>
            </a:r>
            <a:endParaRPr lang="it-IT" dirty="0" smtClean="0"/>
          </a:p>
          <a:p>
            <a:pPr algn="ctr"/>
            <a:r>
              <a:rPr lang="it-IT" dirty="0" smtClean="0">
                <a:hlinkClick r:id="rId20"/>
              </a:rPr>
              <a:t>The </a:t>
            </a:r>
            <a:r>
              <a:rPr lang="it-IT" dirty="0" err="1" smtClean="0">
                <a:hlinkClick r:id="rId20"/>
              </a:rPr>
              <a:t>Guardian</a:t>
            </a:r>
            <a:endParaRPr lang="it-IT" dirty="0" smtClean="0"/>
          </a:p>
          <a:p>
            <a:pPr algn="ctr"/>
            <a:endParaRPr lang="it-IT" dirty="0"/>
          </a:p>
        </p:txBody>
      </p:sp>
      <p:cxnSp>
        <p:nvCxnSpPr>
          <p:cNvPr id="60" name="Connettore diritto 59"/>
          <p:cNvCxnSpPr/>
          <p:nvPr/>
        </p:nvCxnSpPr>
        <p:spPr>
          <a:xfrm flipV="1">
            <a:off x="1581166" y="4446871"/>
            <a:ext cx="266504" cy="50439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2893207" y="919670"/>
            <a:ext cx="2288264" cy="9486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21"/>
              </a:rPr>
              <a:t>Media center </a:t>
            </a:r>
            <a:r>
              <a:rPr lang="it-IT" dirty="0" err="1" smtClean="0">
                <a:hlinkClick r:id="rId21"/>
              </a:rPr>
              <a:t>Commitee</a:t>
            </a:r>
            <a:r>
              <a:rPr lang="it-IT" dirty="0" smtClean="0">
                <a:hlinkClick r:id="rId21"/>
              </a:rPr>
              <a:t> of the </a:t>
            </a:r>
            <a:r>
              <a:rPr lang="it-IT" dirty="0" err="1" smtClean="0">
                <a:hlinkClick r:id="rId21"/>
              </a:rPr>
              <a:t>Regions</a:t>
            </a:r>
            <a:endParaRPr lang="it-IT" dirty="0"/>
          </a:p>
        </p:txBody>
      </p:sp>
      <p:cxnSp>
        <p:nvCxnSpPr>
          <p:cNvPr id="3" name="Connettore diritto 2"/>
          <p:cNvCxnSpPr/>
          <p:nvPr/>
        </p:nvCxnSpPr>
        <p:spPr>
          <a:xfrm>
            <a:off x="5211594" y="1562089"/>
            <a:ext cx="2299159" cy="126229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entesi quadra chiusa 13"/>
          <p:cNvSpPr/>
          <p:nvPr/>
        </p:nvSpPr>
        <p:spPr>
          <a:xfrm>
            <a:off x="9770615" y="2003900"/>
            <a:ext cx="231733" cy="1949653"/>
          </a:xfrm>
          <a:prstGeom prst="rightBracke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diritto 18"/>
          <p:cNvCxnSpPr/>
          <p:nvPr/>
        </p:nvCxnSpPr>
        <p:spPr>
          <a:xfrm>
            <a:off x="9735269" y="4194013"/>
            <a:ext cx="186558" cy="1339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>
            <a:stCxn id="7" idx="6"/>
          </p:cNvCxnSpPr>
          <p:nvPr/>
        </p:nvCxnSpPr>
        <p:spPr>
          <a:xfrm flipV="1">
            <a:off x="6386145" y="4446871"/>
            <a:ext cx="661244" cy="22286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 flipV="1">
            <a:off x="6774825" y="5111016"/>
            <a:ext cx="665503" cy="3465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7473564" y="1288439"/>
            <a:ext cx="567924" cy="1193873"/>
          </a:xfrm>
          <a:prstGeom prst="line">
            <a:avLst/>
          </a:prstGeom>
          <a:ln w="317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ttore diritto 35"/>
          <p:cNvCxnSpPr>
            <a:stCxn id="9" idx="6"/>
          </p:cNvCxnSpPr>
          <p:nvPr/>
        </p:nvCxnSpPr>
        <p:spPr>
          <a:xfrm>
            <a:off x="7965440" y="690258"/>
            <a:ext cx="508719" cy="256105"/>
          </a:xfrm>
          <a:prstGeom prst="line">
            <a:avLst/>
          </a:prstGeom>
          <a:ln w="317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 flipH="1">
            <a:off x="8797154" y="2239259"/>
            <a:ext cx="371955" cy="296308"/>
          </a:xfrm>
          <a:prstGeom prst="line">
            <a:avLst/>
          </a:prstGeom>
          <a:ln w="317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ttore diritto 45"/>
          <p:cNvCxnSpPr>
            <a:stCxn id="6" idx="2"/>
          </p:cNvCxnSpPr>
          <p:nvPr/>
        </p:nvCxnSpPr>
        <p:spPr>
          <a:xfrm flipH="1" flipV="1">
            <a:off x="3322907" y="4066970"/>
            <a:ext cx="1258359" cy="172128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/>
          <p:cNvCxnSpPr/>
          <p:nvPr/>
        </p:nvCxnSpPr>
        <p:spPr>
          <a:xfrm>
            <a:off x="4795804" y="1789251"/>
            <a:ext cx="488089" cy="235759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/>
          <p:cNvSpPr/>
          <p:nvPr/>
        </p:nvSpPr>
        <p:spPr>
          <a:xfrm>
            <a:off x="10002348" y="126052"/>
            <a:ext cx="2241540" cy="13658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hlinkClick r:id="rId22"/>
              </a:rPr>
              <a:t>European</a:t>
            </a:r>
            <a:r>
              <a:rPr lang="it-IT" dirty="0" smtClean="0">
                <a:hlinkClick r:id="rId22"/>
              </a:rPr>
              <a:t> Affairs </a:t>
            </a:r>
            <a:r>
              <a:rPr lang="it-IT" dirty="0" err="1" smtClean="0">
                <a:hlinkClick r:id="rId22"/>
              </a:rPr>
              <a:t>member</a:t>
            </a:r>
            <a:r>
              <a:rPr lang="it-IT" dirty="0" smtClean="0">
                <a:hlinkClick r:id="rId22"/>
              </a:rPr>
              <a:t> </a:t>
            </a:r>
            <a:r>
              <a:rPr lang="it-IT" dirty="0" err="1" smtClean="0">
                <a:hlinkClick r:id="rId22"/>
              </a:rPr>
              <a:t>states</a:t>
            </a:r>
            <a:endParaRPr lang="it-IT" dirty="0" smtClean="0"/>
          </a:p>
          <a:p>
            <a:pPr algn="ctr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441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reenshot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489284"/>
            <a:ext cx="10861040" cy="551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 di testo 39"/>
          <p:cNvSpPr txBox="1">
            <a:spLocks noGrp="1" noChangeAspect="1" noChangeArrowheads="1"/>
          </p:cNvSpPr>
          <p:nvPr>
            <p:ph type="title"/>
          </p:nvPr>
        </p:nvSpPr>
        <p:spPr>
          <a:xfrm>
            <a:off x="419502" y="6217920"/>
            <a:ext cx="10131425" cy="43037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it-IT" sz="1000" b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Figura 2: Approcci e flussi della comunicazione europea</a:t>
            </a:r>
            <a:endParaRPr lang="it-IT" sz="1000" b="1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it-IT" sz="1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it-IT" sz="1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D’Ambrosi L., </a:t>
            </a:r>
            <a:r>
              <a:rPr lang="it-IT" sz="10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comunicazione pubblica dell’Europa. Istituzioni, cittadini e media digitali</a:t>
            </a:r>
            <a:r>
              <a:rPr lang="it-IT" sz="1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Carrocci editore, Roma 2019, p. 46</a:t>
            </a:r>
            <a:endParaRPr lang="it-IT" sz="1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2" y="0"/>
            <a:ext cx="10626291" cy="6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3010" y="0"/>
            <a:ext cx="26330770" cy="104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6" descr="page1image50269232"/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178647"/>
            <a:ext cx="10689390" cy="55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6560" y="5723467"/>
            <a:ext cx="11775440" cy="10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Figura 3: I livelli della comunicazione istituzionale dell’Europa</a:t>
            </a:r>
            <a:endParaRPr lang="it-IT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Fonte: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D’Ambrosi L.,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comunicazione pubblica dell’Europa. Istituzioni, cittadini e media digitali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Carrocci editore, Roma 2019, p. 54</a:t>
            </a:r>
            <a:endParaRPr lang="it-I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8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9.XML" val="27960731"/>
  <p:tag name="PPT/DRAWINGS/DRAWING1.XML" val="558881204"/>
  <p:tag name="PPT/SLIDES/SLIDE35.XML" val="117535915"/>
  <p:tag name="PPT/SLIDES/SLIDE27.XML" val="1426839928"/>
  <p:tag name="PPT/SLIDES/SLIDE28.XML" val="2872299643"/>
  <p:tag name="PPT/SLIDES/SLIDE29.XML" val="3327206915"/>
  <p:tag name="PPT/SLIDES/SLIDE30.XML" val="2657234067"/>
  <p:tag name="PPT/SLIDES/SLIDE31.XML" val="3455396812"/>
  <p:tag name="PPT/SLIDES/SLIDE32.XML" val="3155078110"/>
  <p:tag name="PPT/SLIDES/SLIDE26.XML" val="3287135914"/>
  <p:tag name="PPT/SLIDES/SLIDE25.XML" val="2243191823"/>
  <p:tag name="PPT/SLIDES/SLIDE24.XML" val="2342298120"/>
  <p:tag name="PPT/SLIDES/SLIDE18.XML" val="483647884"/>
  <p:tag name="PPT/SLIDES/SLIDE19.XML" val="3445429265"/>
  <p:tag name="PPT/SLIDES/SLIDE20.XML" val="1494515884"/>
  <p:tag name="PPT/SLIDES/SLIDE21.XML" val="678296571"/>
  <p:tag name="PPT/SLIDES/SLIDE22.XML" val="668454214"/>
  <p:tag name="PPT/SLIDES/SLIDE23.XML" val="1806869163"/>
  <p:tag name="PPT/SLIDES/SLIDE33.XML" val="1612582031"/>
  <p:tag name="PPT/SLIDES/SLIDE51.XML" val="3992694983"/>
  <p:tag name="PPT/SLIDES/SLIDE50.XML" val="3113070948"/>
  <p:tag name="PPT/SLIDES/SLIDE41.XML" val="1279571926"/>
  <p:tag name="PPT/SLIDES/SLIDE40.XML" val="1590425664"/>
  <p:tag name="PPT/SLIDES/SLIDE39.XML" val="323913275"/>
  <p:tag name="PPT/SLIDES/SLIDE38.XML" val="1890088488"/>
  <p:tag name="PPT/SLIDES/SLIDE37.XML" val="1383266317"/>
  <p:tag name="PPT/SLIDES/SLIDE36.XML" val="3833004079"/>
  <p:tag name="PPT/SLIDES/SLIDE42.XML" val="2785739822"/>
  <p:tag name="PPT/SLIDES/SLIDE43.XML" val="3603482410"/>
  <p:tag name="PPT/SLIDES/SLIDE44.XML" val="132491018"/>
  <p:tag name="PPT/SLIDES/SLIDE49.XML" val="1885710704"/>
  <p:tag name="PPT/SLIDES/SLIDE48.XML" val="1780785787"/>
  <p:tag name="PPT/SLIDES/SLIDE47.XML" val="740250208"/>
  <p:tag name="PPT/SLIDES/SLIDE46.XML" val="3734783028"/>
  <p:tag name="PPT/SLIDES/SLIDE45.XML" val="1444458290"/>
  <p:tag name="PPT/SLIDES/SLIDE34.XML" val="4214758842"/>
  <p:tag name="PPT/SLIDES/SLIDE17.XML" val="4273665162"/>
  <p:tag name="PPT/SLIDES/SLIDE15.XML" val="2107240661"/>
  <p:tag name="PPT/SLIDES/SLIDE6.XML" val="3511851233"/>
  <p:tag name="PPT/SLIDES/SLIDE5.XML" val="2285883451"/>
  <p:tag name="PPT/SLIDES/SLIDE4.XML" val="3404317721"/>
  <p:tag name="PPT/SLIDES/SLIDE3.XML" val="2051962654"/>
  <p:tag name="PPT/SLIDES/SLIDE2.XML" val="1081570910"/>
  <p:tag name="PPT/SLIDES/SLIDE1.XML" val="2704101809"/>
  <p:tag name="PPT/SLIDES/SLIDE7.XML" val="565621183"/>
  <p:tag name="PPT/SLIDES/SLIDE16.XML" val="525034462"/>
  <p:tag name="PPT/SLIDES/SLIDE14.XML" val="2411186960"/>
  <p:tag name="PPT/SLIDES/SLIDE13.XML" val="1760274198"/>
  <p:tag name="PPT/SLIDES/SLIDE8.XML" val="2309856089"/>
  <p:tag name="PPT/SLIDES/SLIDE11.XML" val="4205593020"/>
  <p:tag name="PPT/SLIDES/SLIDE12.XML" val="1909537330"/>
  <p:tag name="PPT/SLIDES/SLIDE10.XML" val="1671514909"/>
  <p:tag name="PPT/SLIDEMASTERS/SLIDEMASTER1.XML" val="1350893810"/>
  <p:tag name="PPT/SLIDELAYOUTS/SLIDELAYOUT17.XML" val="4058009095"/>
  <p:tag name="PPT/NOTESSLIDES/NOTESSLIDE1.XML" val="3381895275"/>
  <p:tag name="PPT/SLIDELAYOUTS/SLIDELAYOUT10.XML" val="903772419"/>
  <p:tag name="PPT/SLIDELAYOUTS/SLIDELAYOUT11.XML" val="3481080210"/>
  <p:tag name="PPT/SLIDELAYOUTS/SLIDELAYOUT12.XML" val="3086247899"/>
  <p:tag name="PPT/SLIDELAYOUTS/SLIDELAYOUT13.XML" val="2327639600"/>
  <p:tag name="PPT/SLIDELAYOUTS/SLIDELAYOUT14.XML" val="1919947024"/>
  <p:tag name="PPT/SLIDELAYOUTS/SLIDELAYOUT15.XML" val="3178128411"/>
  <p:tag name="PPT/SLIDELAYOUTS/SLIDELAYOUT16.XML" val="1960796805"/>
  <p:tag name="PPT/SLIDELAYOUTS/SLIDELAYOUT8.XML" val="921472961"/>
  <p:tag name="PPT/SLIDELAYOUTS/SLIDELAYOUT9.XML" val="3931888023"/>
  <p:tag name="PPT/SLIDELAYOUTS/SLIDELAYOUT6.XML" val="3582868562"/>
  <p:tag name="PPT/SLIDELAYOUTS/SLIDELAYOUT1.XML" val="3255138230"/>
  <p:tag name="PPT/SLIDELAYOUTS/SLIDELAYOUT2.XML" val="2441929275"/>
  <p:tag name="PPT/SLIDELAYOUTS/SLIDELAYOUT7.XML" val="463938132"/>
  <p:tag name="PPT/SLIDELAYOUTS/SLIDELAYOUT4.XML" val="577255346"/>
  <p:tag name="PPT/SLIDELAYOUTS/SLIDELAYOUT3.XML" val="1024875646"/>
  <p:tag name="PPT/SLIDELAYOUTS/SLIDELAYOUT5.XML" val="1628337968"/>
  <p:tag name="PPT/MEDIA/IMAGE1.JPEG" val="3496516441"/>
  <p:tag name="PPT/MEDIA/IMAGE3.PNG" val="4294346416"/>
  <p:tag name="PPT/MEDIA/IMAGE2.PNG" val="3955317600"/>
  <p:tag name="PPT/NOTESMASTERS/NOTESMASTER1.XML" val="3556562019"/>
  <p:tag name="PPT/THEME/THEME1.XML" val="1405826972"/>
  <p:tag name="PPT/MEDIA/IMAGE4.EMF" val="495551504"/>
  <p:tag name="PPT/MEDIA/IMAGE5.EMF" val="2490805375"/>
  <p:tag name="PPT/THEME/THEME2.XML" val="3279236629"/>
  <p:tag name="PPT/MEDIA/IMAGE14.EMF" val="3600672499"/>
  <p:tag name="PPT/MEDIA/IMAGE15.JPEG" val="1163375970"/>
  <p:tag name="PPT/MEDIA/IMAGE16.EMF" val="974032790"/>
  <p:tag name="PPT/MEDIA/IMAGE17.JPEG" val="3666825491"/>
  <p:tag name="PPT/MEDIA/IMAGE18.JPEG" val="3282997280"/>
  <p:tag name="PPT/MEDIA/IMAGE19.PNG" val="1912077641"/>
  <p:tag name="PPT/MEDIA/IMAGE20.EMF" val="1468186003"/>
  <p:tag name="PPT/MEDIA/IMAGE12.EMF" val="3664399023"/>
  <p:tag name="PPT/MEDIA/IMAGE13.EMF" val="1643774159"/>
  <p:tag name="PPT/MEDIA/IMAGE10.EMF" val="1332800226"/>
  <p:tag name="PPT/MEDIA/IMAGE6.PNG" val="3360883300"/>
  <p:tag name="PPT/MEDIA/IMAGE7.PNG" val="4093581887"/>
  <p:tag name="PPT/MEDIA/IMAGE11.EMF" val="771972014"/>
  <p:tag name="PPT/MEDIA/IMAGE9.PNG" val="3927790049"/>
  <p:tag name="PPT/MEDIA/IMAGE8.PNG" val="4214690573"/>
  <p:tag name="PPT/CHARTS/STYLE1.XML" val="3051707585"/>
  <p:tag name="PPT/CHARTS/CHART1.XML" val="3816232315"/>
  <p:tag name="PPT/CHARTS/COLORS1.XML" val="282952194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530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Celestiale</vt:lpstr>
      <vt:lpstr>Comunicare l’europa.  istituzioni, rappresentazioni e opinione pubblica   LEZIONE 3- 9 MARZO  argomento: la politica di comunicazione delle istituzioni europee</vt:lpstr>
      <vt:lpstr>Presentazione standard di PowerPoint</vt:lpstr>
      <vt:lpstr>La politica di comunicazione europea</vt:lpstr>
      <vt:lpstr>Presentazione standard di PowerPoint</vt:lpstr>
      <vt:lpstr>Presentazione standard di PowerPoint</vt:lpstr>
      <vt:lpstr>Figura 2: Approcci e flussi della comunicazione europea Fonte: D’Ambrosi L., La comunicazione pubblica dell’Europa. Istituzioni, cittadini e media digitali, Carrocci editore, Roma 2019, p. 46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l’europa.  istituzioni, rappresentazioni e opinione pubblica</dc:title>
  <dc:creator>Marinella Belluati</dc:creator>
  <cp:lastModifiedBy>Marinella Belluati</cp:lastModifiedBy>
  <cp:revision>19</cp:revision>
  <dcterms:modified xsi:type="dcterms:W3CDTF">2020-03-10T18:15:36Z</dcterms:modified>
</cp:coreProperties>
</file>